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6"/>
  </p:notesMasterIdLst>
  <p:sldIdLst>
    <p:sldId id="260" r:id="rId2"/>
    <p:sldId id="261" r:id="rId3"/>
    <p:sldId id="262" r:id="rId4"/>
    <p:sldId id="263" r:id="rId5"/>
    <p:sldId id="264" r:id="rId6"/>
    <p:sldId id="265" r:id="rId7"/>
    <p:sldId id="266" r:id="rId8"/>
    <p:sldId id="267" r:id="rId9"/>
    <p:sldId id="268" r:id="rId10"/>
    <p:sldId id="271" r:id="rId11"/>
    <p:sldId id="269" r:id="rId12"/>
    <p:sldId id="270" r:id="rId13"/>
    <p:sldId id="272" r:id="rId14"/>
    <p:sldId id="273" r:id="rId15"/>
    <p:sldId id="274" r:id="rId16"/>
    <p:sldId id="275" r:id="rId17"/>
    <p:sldId id="276" r:id="rId18"/>
    <p:sldId id="277" r:id="rId19"/>
    <p:sldId id="278" r:id="rId20"/>
    <p:sldId id="279" r:id="rId21"/>
    <p:sldId id="280" r:id="rId22"/>
    <p:sldId id="281" r:id="rId23"/>
    <p:sldId id="282" r:id="rId24"/>
    <p:sldId id="283" r:id="rId25"/>
    <p:sldId id="284" r:id="rId26"/>
    <p:sldId id="286" r:id="rId27"/>
    <p:sldId id="285" r:id="rId28"/>
    <p:sldId id="287" r:id="rId29"/>
    <p:sldId id="288" r:id="rId30"/>
    <p:sldId id="289" r:id="rId31"/>
    <p:sldId id="290" r:id="rId32"/>
    <p:sldId id="291" r:id="rId33"/>
    <p:sldId id="292" r:id="rId34"/>
    <p:sldId id="293"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7" d="100"/>
          <a:sy n="67" d="100"/>
        </p:scale>
        <p:origin x="1392" y="4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E"/>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B9B710C-5CCA-4AE9-ACBE-EAE7247CBE34}" type="datetimeFigureOut">
              <a:rPr lang="en-IE" smtClean="0"/>
              <a:t>16/01/2015</a:t>
            </a:fld>
            <a:endParaRPr lang="en-IE"/>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E"/>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E"/>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399899F-E44E-49C9-A7A3-6604EB9BD817}" type="slidenum">
              <a:rPr lang="en-IE" smtClean="0"/>
              <a:t>‹#›</a:t>
            </a:fld>
            <a:endParaRPr lang="en-IE"/>
          </a:p>
        </p:txBody>
      </p:sp>
    </p:spTree>
    <p:extLst>
      <p:ext uri="{BB962C8B-B14F-4D97-AF65-F5344CB8AC3E}">
        <p14:creationId xmlns:p14="http://schemas.microsoft.com/office/powerpoint/2010/main" val="20310591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p:spPr>
        <p:txBody>
          <a:bodyPr/>
          <a:lstStyle/>
          <a:p>
            <a:endParaRPr lang="en-US" altLang="en-US" smtClean="0">
              <a:latin typeface="Arial" pitchFamily="34" charset="0"/>
            </a:endParaRPr>
          </a:p>
        </p:txBody>
      </p:sp>
      <p:sp>
        <p:nvSpPr>
          <p:cNvPr id="35844" name="Slide Number Placeholder 3"/>
          <p:cNvSpPr>
            <a:spLocks noGrp="1"/>
          </p:cNvSpPr>
          <p:nvPr>
            <p:ph type="sldNum" sz="quarter" idx="5"/>
          </p:nvPr>
        </p:nvSpPr>
        <p:spPr>
          <a:noFill/>
        </p:spPr>
        <p:txBody>
          <a:bodyP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pPr eaLnBrk="1" hangingPunct="1"/>
            <a:fld id="{0EE4FDE6-5700-4C8A-A313-AAD61287F059}" type="slidenum">
              <a:rPr lang="en-GB" altLang="en-US" sz="1200" b="0" smtClean="0">
                <a:solidFill>
                  <a:schemeClr val="tx1"/>
                </a:solidFill>
                <a:latin typeface="Arial" pitchFamily="34" charset="0"/>
              </a:rPr>
              <a:pPr eaLnBrk="1" hangingPunct="1"/>
              <a:t>1</a:t>
            </a:fld>
            <a:endParaRPr lang="en-GB" altLang="en-US" sz="1200" b="0" smtClean="0">
              <a:solidFill>
                <a:schemeClr val="tx1"/>
              </a:solidFill>
              <a:latin typeface="Arial" pitchFamily="34" charset="0"/>
            </a:endParaRPr>
          </a:p>
        </p:txBody>
      </p:sp>
    </p:spTree>
    <p:extLst>
      <p:ext uri="{BB962C8B-B14F-4D97-AF65-F5344CB8AC3E}">
        <p14:creationId xmlns:p14="http://schemas.microsoft.com/office/powerpoint/2010/main" val="486362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lvl1pPr eaLnBrk="0" hangingPunct="0">
              <a:defRPr>
                <a:solidFill>
                  <a:schemeClr val="bg2"/>
                </a:solidFill>
                <a:latin typeface="Arial" pitchFamily="34" charset="0"/>
              </a:defRPr>
            </a:lvl1pPr>
            <a:lvl2pPr marL="742950" indent="-285750" eaLnBrk="0" hangingPunct="0">
              <a:defRPr>
                <a:solidFill>
                  <a:schemeClr val="bg2"/>
                </a:solidFill>
                <a:latin typeface="Arial" pitchFamily="34" charset="0"/>
              </a:defRPr>
            </a:lvl2pPr>
            <a:lvl3pPr marL="1143000" indent="-228600" eaLnBrk="0" hangingPunct="0">
              <a:defRPr>
                <a:solidFill>
                  <a:schemeClr val="bg2"/>
                </a:solidFill>
                <a:latin typeface="Arial" pitchFamily="34" charset="0"/>
              </a:defRPr>
            </a:lvl3pPr>
            <a:lvl4pPr marL="1600200" indent="-228600" eaLnBrk="0" hangingPunct="0">
              <a:defRPr>
                <a:solidFill>
                  <a:schemeClr val="bg2"/>
                </a:solidFill>
                <a:latin typeface="Arial" pitchFamily="34" charset="0"/>
              </a:defRPr>
            </a:lvl4pPr>
            <a:lvl5pPr marL="2057400" indent="-228600" eaLnBrk="0" hangingPunct="0">
              <a:defRPr>
                <a:solidFill>
                  <a:schemeClr val="bg2"/>
                </a:solidFill>
                <a:latin typeface="Arial" pitchFamily="34" charset="0"/>
              </a:defRPr>
            </a:lvl5pPr>
            <a:lvl6pPr marL="2514600" indent="-228600" algn="ctr" eaLnBrk="0" fontAlgn="base" hangingPunct="0">
              <a:spcBef>
                <a:spcPct val="0"/>
              </a:spcBef>
              <a:spcAft>
                <a:spcPct val="0"/>
              </a:spcAft>
              <a:defRPr>
                <a:solidFill>
                  <a:schemeClr val="bg2"/>
                </a:solidFill>
                <a:latin typeface="Arial" pitchFamily="34" charset="0"/>
              </a:defRPr>
            </a:lvl6pPr>
            <a:lvl7pPr marL="2971800" indent="-228600" algn="ctr" eaLnBrk="0" fontAlgn="base" hangingPunct="0">
              <a:spcBef>
                <a:spcPct val="0"/>
              </a:spcBef>
              <a:spcAft>
                <a:spcPct val="0"/>
              </a:spcAft>
              <a:defRPr>
                <a:solidFill>
                  <a:schemeClr val="bg2"/>
                </a:solidFill>
                <a:latin typeface="Arial" pitchFamily="34" charset="0"/>
              </a:defRPr>
            </a:lvl7pPr>
            <a:lvl8pPr marL="3429000" indent="-228600" algn="ctr" eaLnBrk="0" fontAlgn="base" hangingPunct="0">
              <a:spcBef>
                <a:spcPct val="0"/>
              </a:spcBef>
              <a:spcAft>
                <a:spcPct val="0"/>
              </a:spcAft>
              <a:defRPr>
                <a:solidFill>
                  <a:schemeClr val="bg2"/>
                </a:solidFill>
                <a:latin typeface="Arial" pitchFamily="34" charset="0"/>
              </a:defRPr>
            </a:lvl8pPr>
            <a:lvl9pPr marL="3886200" indent="-228600" algn="ctr" eaLnBrk="0" fontAlgn="base" hangingPunct="0">
              <a:spcBef>
                <a:spcPct val="0"/>
              </a:spcBef>
              <a:spcAft>
                <a:spcPct val="0"/>
              </a:spcAft>
              <a:defRPr>
                <a:solidFill>
                  <a:schemeClr val="bg2"/>
                </a:solidFill>
                <a:latin typeface="Arial" pitchFamily="34" charset="0"/>
              </a:defRPr>
            </a:lvl9pPr>
          </a:lstStyle>
          <a:p>
            <a:pPr eaLnBrk="1" hangingPunct="1"/>
            <a:fld id="{9F1FFC23-9C31-4513-82A4-01936349A87B}" type="slidenum">
              <a:rPr lang="fr-FR" altLang="en-US" smtClean="0">
                <a:solidFill>
                  <a:schemeClr val="tx1"/>
                </a:solidFill>
              </a:rPr>
              <a:pPr eaLnBrk="1" hangingPunct="1"/>
              <a:t>11</a:t>
            </a:fld>
            <a:endParaRPr lang="fr-FR" altLang="en-US" smtClean="0">
              <a:solidFill>
                <a:schemeClr val="tx1"/>
              </a:solidFill>
            </a:endParaRPr>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p:spPr>
        <p:txBody>
          <a:bodyPr/>
          <a:lstStyle/>
          <a:p>
            <a:pPr eaLnBrk="1" hangingPunct="1"/>
            <a:r>
              <a:rPr lang="en-GB" altLang="en-US" smtClean="0"/>
              <a:t>1 billion for Water and sanitation, maternal health, hunger and child mortality </a:t>
            </a:r>
          </a:p>
        </p:txBody>
      </p:sp>
    </p:spTree>
    <p:extLst>
      <p:ext uri="{BB962C8B-B14F-4D97-AF65-F5344CB8AC3E}">
        <p14:creationId xmlns:p14="http://schemas.microsoft.com/office/powerpoint/2010/main" val="17538803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lvl1pPr eaLnBrk="0" hangingPunct="0">
              <a:defRPr>
                <a:solidFill>
                  <a:schemeClr val="bg2"/>
                </a:solidFill>
                <a:latin typeface="Arial" pitchFamily="34" charset="0"/>
              </a:defRPr>
            </a:lvl1pPr>
            <a:lvl2pPr marL="742950" indent="-285750" eaLnBrk="0" hangingPunct="0">
              <a:defRPr>
                <a:solidFill>
                  <a:schemeClr val="bg2"/>
                </a:solidFill>
                <a:latin typeface="Arial" pitchFamily="34" charset="0"/>
              </a:defRPr>
            </a:lvl2pPr>
            <a:lvl3pPr marL="1143000" indent="-228600" eaLnBrk="0" hangingPunct="0">
              <a:defRPr>
                <a:solidFill>
                  <a:schemeClr val="bg2"/>
                </a:solidFill>
                <a:latin typeface="Arial" pitchFamily="34" charset="0"/>
              </a:defRPr>
            </a:lvl3pPr>
            <a:lvl4pPr marL="1600200" indent="-228600" eaLnBrk="0" hangingPunct="0">
              <a:defRPr>
                <a:solidFill>
                  <a:schemeClr val="bg2"/>
                </a:solidFill>
                <a:latin typeface="Arial" pitchFamily="34" charset="0"/>
              </a:defRPr>
            </a:lvl4pPr>
            <a:lvl5pPr marL="2057400" indent="-228600" eaLnBrk="0" hangingPunct="0">
              <a:defRPr>
                <a:solidFill>
                  <a:schemeClr val="bg2"/>
                </a:solidFill>
                <a:latin typeface="Arial" pitchFamily="34" charset="0"/>
              </a:defRPr>
            </a:lvl5pPr>
            <a:lvl6pPr marL="2514600" indent="-228600" algn="ctr" eaLnBrk="0" fontAlgn="base" hangingPunct="0">
              <a:spcBef>
                <a:spcPct val="0"/>
              </a:spcBef>
              <a:spcAft>
                <a:spcPct val="0"/>
              </a:spcAft>
              <a:defRPr>
                <a:solidFill>
                  <a:schemeClr val="bg2"/>
                </a:solidFill>
                <a:latin typeface="Arial" pitchFamily="34" charset="0"/>
              </a:defRPr>
            </a:lvl6pPr>
            <a:lvl7pPr marL="2971800" indent="-228600" algn="ctr" eaLnBrk="0" fontAlgn="base" hangingPunct="0">
              <a:spcBef>
                <a:spcPct val="0"/>
              </a:spcBef>
              <a:spcAft>
                <a:spcPct val="0"/>
              </a:spcAft>
              <a:defRPr>
                <a:solidFill>
                  <a:schemeClr val="bg2"/>
                </a:solidFill>
                <a:latin typeface="Arial" pitchFamily="34" charset="0"/>
              </a:defRPr>
            </a:lvl7pPr>
            <a:lvl8pPr marL="3429000" indent="-228600" algn="ctr" eaLnBrk="0" fontAlgn="base" hangingPunct="0">
              <a:spcBef>
                <a:spcPct val="0"/>
              </a:spcBef>
              <a:spcAft>
                <a:spcPct val="0"/>
              </a:spcAft>
              <a:defRPr>
                <a:solidFill>
                  <a:schemeClr val="bg2"/>
                </a:solidFill>
                <a:latin typeface="Arial" pitchFamily="34" charset="0"/>
              </a:defRPr>
            </a:lvl8pPr>
            <a:lvl9pPr marL="3886200" indent="-228600" algn="ctr" eaLnBrk="0" fontAlgn="base" hangingPunct="0">
              <a:spcBef>
                <a:spcPct val="0"/>
              </a:spcBef>
              <a:spcAft>
                <a:spcPct val="0"/>
              </a:spcAft>
              <a:defRPr>
                <a:solidFill>
                  <a:schemeClr val="bg2"/>
                </a:solidFill>
                <a:latin typeface="Arial" pitchFamily="34" charset="0"/>
              </a:defRPr>
            </a:lvl9pPr>
          </a:lstStyle>
          <a:p>
            <a:pPr eaLnBrk="1" hangingPunct="1"/>
            <a:fld id="{EDDDF262-3AF7-4262-BF12-42BFA7DA1982}" type="slidenum">
              <a:rPr lang="fr-FR" altLang="en-US" smtClean="0">
                <a:solidFill>
                  <a:schemeClr val="tx1"/>
                </a:solidFill>
              </a:rPr>
              <a:pPr eaLnBrk="1" hangingPunct="1"/>
              <a:t>12</a:t>
            </a:fld>
            <a:endParaRPr lang="fr-FR" altLang="en-US" smtClean="0">
              <a:solidFill>
                <a:schemeClr val="tx1"/>
              </a:solidFill>
            </a:endParaRPr>
          </a:p>
        </p:txBody>
      </p:sp>
      <p:sp>
        <p:nvSpPr>
          <p:cNvPr id="35843" name="Rectangle 2"/>
          <p:cNvSpPr>
            <a:spLocks noGrp="1" noRot="1" noChangeAspect="1" noChangeArrowheads="1" noTextEdit="1"/>
          </p:cNvSpPr>
          <p:nvPr>
            <p:ph type="sldImg"/>
          </p:nvPr>
        </p:nvSpPr>
        <p:spPr>
          <a:xfrm>
            <a:off x="1146175" y="685800"/>
            <a:ext cx="4573588" cy="3429000"/>
          </a:xfrm>
          <a:ln/>
        </p:spPr>
      </p:sp>
      <p:sp>
        <p:nvSpPr>
          <p:cNvPr id="35844" name="Rectangle 3"/>
          <p:cNvSpPr>
            <a:spLocks noGrp="1" noChangeArrowheads="1"/>
          </p:cNvSpPr>
          <p:nvPr>
            <p:ph type="body" idx="1"/>
          </p:nvPr>
        </p:nvSpPr>
        <p:spPr>
          <a:xfrm>
            <a:off x="685480" y="4343144"/>
            <a:ext cx="5487041" cy="4115019"/>
          </a:xfrm>
          <a:noFill/>
        </p:spPr>
        <p:txBody>
          <a:bodyPr/>
          <a:lstStyle/>
          <a:p>
            <a:pPr eaLnBrk="1" hangingPunct="1"/>
            <a:r>
              <a:rPr lang="en-GB" altLang="en-US" b="1" smtClean="0">
                <a:solidFill>
                  <a:srgbClr val="292929"/>
                </a:solidFill>
              </a:rPr>
              <a:t/>
            </a:r>
            <a:br>
              <a:rPr lang="en-GB" altLang="en-US" b="1" smtClean="0">
                <a:solidFill>
                  <a:srgbClr val="292929"/>
                </a:solidFill>
              </a:rPr>
            </a:br>
            <a:endParaRPr lang="en-GB" altLang="en-US" b="1" smtClean="0">
              <a:solidFill>
                <a:srgbClr val="292929"/>
              </a:solidFill>
            </a:endParaRPr>
          </a:p>
        </p:txBody>
      </p:sp>
    </p:spTree>
    <p:extLst>
      <p:ext uri="{BB962C8B-B14F-4D97-AF65-F5344CB8AC3E}">
        <p14:creationId xmlns:p14="http://schemas.microsoft.com/office/powerpoint/2010/main" val="31561855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a:xfrm>
            <a:off x="1144588" y="685800"/>
            <a:ext cx="4568825" cy="3427413"/>
          </a:xfrm>
          <a:ln/>
        </p:spPr>
      </p:sp>
      <p:sp>
        <p:nvSpPr>
          <p:cNvPr id="47107"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smtClean="0">
                <a:latin typeface="Arial" pitchFamily="34" charset="0"/>
              </a:rPr>
              <a:t>Since it was first introduced at the beginning of the MFF 2007-2013, blending has gradually evolved into an important tool of EU external cooperation, complementing other implementation modalities. </a:t>
            </a:r>
          </a:p>
          <a:p>
            <a:endParaRPr lang="fr-BE" altLang="en-US" smtClean="0">
              <a:latin typeface="Arial" pitchFamily="34" charset="0"/>
            </a:endParaRPr>
          </a:p>
          <a:p>
            <a:r>
              <a:rPr lang="en-GB" altLang="en-US" smtClean="0">
                <a:latin typeface="Arial" pitchFamily="34" charset="0"/>
              </a:rPr>
              <a:t>EU regional blending facilities have been set up in all regions. </a:t>
            </a:r>
          </a:p>
          <a:p>
            <a:endParaRPr lang="en-GB" altLang="en-US" smtClean="0">
              <a:latin typeface="Arial" pitchFamily="34" charset="0"/>
            </a:endParaRPr>
          </a:p>
          <a:p>
            <a:r>
              <a:rPr lang="en-GB" altLang="en-US" smtClean="0">
                <a:latin typeface="Arial" pitchFamily="34" charset="0"/>
              </a:rPr>
              <a:t>EU-Africa Infrastructure Trust Fund (ITF), Neighbourhood Investment Facility (NIF), Latin American Investment Facility (LAIF), Investment Facility for Central Asia (IFCA), Asian Investment Facility (AIF), Caribbean Investment Facility (CIF) and Investment Facility for the Pacific (IFP).</a:t>
            </a:r>
          </a:p>
          <a:p>
            <a:endParaRPr lang="fr-BE" altLang="en-US" smtClean="0">
              <a:latin typeface="Arial" pitchFamily="34" charset="0"/>
            </a:endParaRPr>
          </a:p>
        </p:txBody>
      </p:sp>
      <p:sp>
        <p:nvSpPr>
          <p:cNvPr id="47108"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pPr eaLnBrk="1" hangingPunct="1"/>
            <a:fld id="{D1589DC8-A031-4D58-95A1-056897184568}" type="slidenum">
              <a:rPr lang="en-GB" altLang="en-US" sz="1200" b="0" smtClean="0">
                <a:solidFill>
                  <a:schemeClr val="tx1"/>
                </a:solidFill>
                <a:latin typeface="Arial" pitchFamily="34" charset="0"/>
              </a:rPr>
              <a:pPr eaLnBrk="1" hangingPunct="1"/>
              <a:t>13</a:t>
            </a:fld>
            <a:endParaRPr lang="en-GB" altLang="en-US" sz="1200" b="0" smtClean="0">
              <a:solidFill>
                <a:schemeClr val="tx1"/>
              </a:solidFill>
              <a:latin typeface="Arial" pitchFamily="34" charset="0"/>
            </a:endParaRPr>
          </a:p>
        </p:txBody>
      </p:sp>
    </p:spTree>
    <p:extLst>
      <p:ext uri="{BB962C8B-B14F-4D97-AF65-F5344CB8AC3E}">
        <p14:creationId xmlns:p14="http://schemas.microsoft.com/office/powerpoint/2010/main" val="37745776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ln/>
        </p:spPr>
      </p:sp>
      <p:sp>
        <p:nvSpPr>
          <p:cNvPr id="48131"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smtClean="0">
                <a:latin typeface="Arial" pitchFamily="34" charset="0"/>
                <a:cs typeface="Times New Roman" pitchFamily="18" charset="0"/>
              </a:rPr>
              <a:t>Since 2007 a total of 30 (out 159) blending operations in the water/sanitation sector have been approved in the EU regional blending facilities (includes NIF, LAIF, AIF, IFCA and ITF). </a:t>
            </a:r>
          </a:p>
          <a:p>
            <a:r>
              <a:rPr lang="en-GB" altLang="en-US" smtClean="0">
                <a:latin typeface="Arial" pitchFamily="34" charset="0"/>
                <a:cs typeface="Times New Roman" pitchFamily="18" charset="0"/>
              </a:rPr>
              <a:t>These operations received EU grants allocations of €280 million (out of €1.3 billion). </a:t>
            </a:r>
          </a:p>
          <a:p>
            <a:r>
              <a:rPr lang="en-GB" altLang="en-US" smtClean="0">
                <a:latin typeface="Arial" pitchFamily="34" charset="0"/>
                <a:cs typeface="Times New Roman" pitchFamily="18" charset="0"/>
              </a:rPr>
              <a:t>These grants were blended with loans from European finance institutions and regional banks totalling €2.9 billion (out of €14 billion). </a:t>
            </a:r>
          </a:p>
          <a:p>
            <a:r>
              <a:rPr lang="en-GB" altLang="en-US" smtClean="0">
                <a:latin typeface="Arial" pitchFamily="34" charset="0"/>
                <a:cs typeface="Times New Roman" pitchFamily="18" charset="0"/>
              </a:rPr>
              <a:t>This support is helping make possible investment projects with a total financing volume of €4 billion (out of €36 billion) - the rest is financing from the partner country, private financing or financing from multilaterals which are not participating directly in the blending facilities. </a:t>
            </a:r>
            <a:endParaRPr lang="en-GB" altLang="en-US" sz="1600" smtClean="0">
              <a:latin typeface="Calibri" pitchFamily="34" charset="0"/>
              <a:cs typeface="Times New Roman" pitchFamily="18" charset="0"/>
            </a:endParaRPr>
          </a:p>
          <a:p>
            <a:r>
              <a:rPr lang="en-GB" altLang="en-US" smtClean="0">
                <a:latin typeface="Arial" pitchFamily="34" charset="0"/>
                <a:cs typeface="Times New Roman" pitchFamily="18" charset="0"/>
              </a:rPr>
              <a:t> </a:t>
            </a:r>
            <a:endParaRPr lang="en-GB" altLang="en-US" sz="1600" smtClean="0">
              <a:latin typeface="Calibri" pitchFamily="34" charset="0"/>
              <a:cs typeface="Times New Roman" pitchFamily="18" charset="0"/>
            </a:endParaRPr>
          </a:p>
        </p:txBody>
      </p:sp>
      <p:sp>
        <p:nvSpPr>
          <p:cNvPr id="48132"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pPr eaLnBrk="1" hangingPunct="1"/>
            <a:fld id="{3AA3E7CA-DA4B-4928-A960-329C0CA6ACB5}" type="slidenum">
              <a:rPr lang="en-GB" altLang="en-US" sz="1200" b="0" smtClean="0">
                <a:solidFill>
                  <a:schemeClr val="tx1"/>
                </a:solidFill>
                <a:latin typeface="Arial" pitchFamily="34" charset="0"/>
                <a:ea typeface="MS PGothic" pitchFamily="34" charset="-128"/>
              </a:rPr>
              <a:pPr eaLnBrk="1" hangingPunct="1"/>
              <a:t>14</a:t>
            </a:fld>
            <a:endParaRPr lang="en-GB" altLang="en-US" sz="1200" b="0" smtClean="0">
              <a:solidFill>
                <a:schemeClr val="tx1"/>
              </a:solidFill>
              <a:latin typeface="Arial" pitchFamily="34" charset="0"/>
              <a:ea typeface="MS PGothic" pitchFamily="34" charset="-128"/>
            </a:endParaRPr>
          </a:p>
        </p:txBody>
      </p:sp>
    </p:spTree>
    <p:extLst>
      <p:ext uri="{BB962C8B-B14F-4D97-AF65-F5344CB8AC3E}">
        <p14:creationId xmlns:p14="http://schemas.microsoft.com/office/powerpoint/2010/main" val="25098852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p:spPr>
      </p:sp>
      <p:sp>
        <p:nvSpPr>
          <p:cNvPr id="49155" name="Notes Placeholder 2"/>
          <p:cNvSpPr>
            <a:spLocks noGrp="1"/>
          </p:cNvSpPr>
          <p:nvPr>
            <p:ph type="body" idx="1"/>
          </p:nvPr>
        </p:nvSpPr>
        <p:spPr>
          <a:noFill/>
        </p:spPr>
        <p:txBody>
          <a:bodyPr/>
          <a:lstStyle/>
          <a:p>
            <a:endParaRPr lang="en-US" altLang="en-US" smtClean="0">
              <a:latin typeface="Arial" pitchFamily="34" charset="0"/>
            </a:endParaRPr>
          </a:p>
        </p:txBody>
      </p:sp>
      <p:sp>
        <p:nvSpPr>
          <p:cNvPr id="49156" name="Slide Number Placeholder 3"/>
          <p:cNvSpPr>
            <a:spLocks noGrp="1"/>
          </p:cNvSpPr>
          <p:nvPr>
            <p:ph type="sldNum" sz="quarter" idx="5"/>
          </p:nvPr>
        </p:nvSpPr>
        <p:spPr>
          <a:noFill/>
        </p:spPr>
        <p:txBody>
          <a:bodyP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pPr eaLnBrk="1" hangingPunct="1"/>
            <a:fld id="{B447B578-8530-4787-991F-FEBD0E7C4B54}" type="slidenum">
              <a:rPr lang="en-GB" altLang="en-US" sz="1200" b="0" smtClean="0">
                <a:solidFill>
                  <a:schemeClr val="tx1"/>
                </a:solidFill>
                <a:latin typeface="Arial" pitchFamily="34" charset="0"/>
              </a:rPr>
              <a:pPr eaLnBrk="1" hangingPunct="1"/>
              <a:t>15</a:t>
            </a:fld>
            <a:endParaRPr lang="en-GB" altLang="en-US" sz="1200" b="0" smtClean="0">
              <a:solidFill>
                <a:schemeClr val="tx1"/>
              </a:solidFill>
              <a:latin typeface="Arial" pitchFamily="34" charset="0"/>
            </a:endParaRPr>
          </a:p>
        </p:txBody>
      </p:sp>
    </p:spTree>
    <p:extLst>
      <p:ext uri="{BB962C8B-B14F-4D97-AF65-F5344CB8AC3E}">
        <p14:creationId xmlns:p14="http://schemas.microsoft.com/office/powerpoint/2010/main" val="38905927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ln/>
        </p:spPr>
      </p:sp>
      <p:sp>
        <p:nvSpPr>
          <p:cNvPr id="50179" name="Notes Placeholder 2"/>
          <p:cNvSpPr>
            <a:spLocks noGrp="1"/>
          </p:cNvSpPr>
          <p:nvPr>
            <p:ph type="body" idx="1"/>
          </p:nvPr>
        </p:nvSpPr>
        <p:spPr>
          <a:noFill/>
        </p:spPr>
        <p:txBody>
          <a:bodyPr/>
          <a:lstStyle/>
          <a:p>
            <a:endParaRPr lang="en-US" altLang="en-US" smtClean="0">
              <a:latin typeface="Arial" pitchFamily="34" charset="0"/>
            </a:endParaRPr>
          </a:p>
        </p:txBody>
      </p:sp>
      <p:sp>
        <p:nvSpPr>
          <p:cNvPr id="50180" name="Slide Number Placeholder 3"/>
          <p:cNvSpPr>
            <a:spLocks noGrp="1"/>
          </p:cNvSpPr>
          <p:nvPr>
            <p:ph type="sldNum" sz="quarter" idx="5"/>
          </p:nvPr>
        </p:nvSpPr>
        <p:spPr>
          <a:noFill/>
        </p:spPr>
        <p:txBody>
          <a:bodyP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pPr eaLnBrk="1" hangingPunct="1"/>
            <a:fld id="{CC659E7F-2B41-43B9-8F49-BEB0382805B2}" type="slidenum">
              <a:rPr lang="en-GB" altLang="en-US" sz="1200" b="0" smtClean="0">
                <a:solidFill>
                  <a:schemeClr val="tx1"/>
                </a:solidFill>
                <a:latin typeface="Arial" pitchFamily="34" charset="0"/>
              </a:rPr>
              <a:pPr eaLnBrk="1" hangingPunct="1"/>
              <a:t>16</a:t>
            </a:fld>
            <a:endParaRPr lang="en-GB" altLang="en-US" sz="1200" b="0" smtClean="0">
              <a:solidFill>
                <a:schemeClr val="tx1"/>
              </a:solidFill>
              <a:latin typeface="Arial" pitchFamily="34" charset="0"/>
            </a:endParaRPr>
          </a:p>
        </p:txBody>
      </p:sp>
    </p:spTree>
    <p:extLst>
      <p:ext uri="{BB962C8B-B14F-4D97-AF65-F5344CB8AC3E}">
        <p14:creationId xmlns:p14="http://schemas.microsoft.com/office/powerpoint/2010/main" val="26520852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p:spPr>
        <p:txBody>
          <a:bodyPr/>
          <a:lstStyle/>
          <a:p>
            <a:endParaRPr lang="en-US" altLang="en-US" smtClean="0">
              <a:latin typeface="Arial" pitchFamily="34" charset="0"/>
            </a:endParaRPr>
          </a:p>
        </p:txBody>
      </p:sp>
      <p:sp>
        <p:nvSpPr>
          <p:cNvPr id="51204" name="Slide Number Placeholder 3"/>
          <p:cNvSpPr>
            <a:spLocks noGrp="1"/>
          </p:cNvSpPr>
          <p:nvPr>
            <p:ph type="sldNum" sz="quarter" idx="5"/>
          </p:nvPr>
        </p:nvSpPr>
        <p:spPr>
          <a:noFill/>
        </p:spPr>
        <p:txBody>
          <a:bodyP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pPr eaLnBrk="1" hangingPunct="1"/>
            <a:fld id="{D0F8D969-1CED-4607-B259-1BD19E0A9F37}" type="slidenum">
              <a:rPr lang="en-GB" altLang="en-US" sz="1200" b="0" smtClean="0">
                <a:solidFill>
                  <a:schemeClr val="tx1"/>
                </a:solidFill>
                <a:latin typeface="Arial" pitchFamily="34" charset="0"/>
              </a:rPr>
              <a:pPr eaLnBrk="1" hangingPunct="1"/>
              <a:t>17</a:t>
            </a:fld>
            <a:endParaRPr lang="en-GB" altLang="en-US" sz="1200" b="0" smtClean="0">
              <a:solidFill>
                <a:schemeClr val="tx1"/>
              </a:solidFill>
              <a:latin typeface="Arial" pitchFamily="34" charset="0"/>
            </a:endParaRPr>
          </a:p>
        </p:txBody>
      </p:sp>
    </p:spTree>
    <p:extLst>
      <p:ext uri="{BB962C8B-B14F-4D97-AF65-F5344CB8AC3E}">
        <p14:creationId xmlns:p14="http://schemas.microsoft.com/office/powerpoint/2010/main" val="400406049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a:ln/>
        </p:spPr>
      </p:sp>
      <p:sp>
        <p:nvSpPr>
          <p:cNvPr id="52227" name="Notes Placeholder 2"/>
          <p:cNvSpPr>
            <a:spLocks noGrp="1"/>
          </p:cNvSpPr>
          <p:nvPr>
            <p:ph type="body" idx="1"/>
          </p:nvPr>
        </p:nvSpPr>
        <p:spPr>
          <a:noFill/>
        </p:spPr>
        <p:txBody>
          <a:bodyPr/>
          <a:lstStyle/>
          <a:p>
            <a:endParaRPr lang="en-US" altLang="en-US" smtClean="0">
              <a:latin typeface="Arial" pitchFamily="34" charset="0"/>
            </a:endParaRPr>
          </a:p>
        </p:txBody>
      </p:sp>
      <p:sp>
        <p:nvSpPr>
          <p:cNvPr id="52228" name="Slide Number Placeholder 3"/>
          <p:cNvSpPr>
            <a:spLocks noGrp="1"/>
          </p:cNvSpPr>
          <p:nvPr>
            <p:ph type="sldNum" sz="quarter" idx="5"/>
          </p:nvPr>
        </p:nvSpPr>
        <p:spPr>
          <a:noFill/>
        </p:spPr>
        <p:txBody>
          <a:bodyP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pPr eaLnBrk="1" hangingPunct="1"/>
            <a:fld id="{EAD426C5-1928-44A5-B5F0-208DC3D2E907}" type="slidenum">
              <a:rPr lang="en-GB" altLang="en-US" sz="1200" b="0" smtClean="0">
                <a:solidFill>
                  <a:schemeClr val="tx1"/>
                </a:solidFill>
                <a:latin typeface="Arial" pitchFamily="34" charset="0"/>
              </a:rPr>
              <a:pPr eaLnBrk="1" hangingPunct="1"/>
              <a:t>18</a:t>
            </a:fld>
            <a:endParaRPr lang="en-GB" altLang="en-US" sz="1200" b="0" smtClean="0">
              <a:solidFill>
                <a:schemeClr val="tx1"/>
              </a:solidFill>
              <a:latin typeface="Arial" pitchFamily="34" charset="0"/>
            </a:endParaRPr>
          </a:p>
        </p:txBody>
      </p:sp>
    </p:spTree>
    <p:extLst>
      <p:ext uri="{BB962C8B-B14F-4D97-AF65-F5344CB8AC3E}">
        <p14:creationId xmlns:p14="http://schemas.microsoft.com/office/powerpoint/2010/main" val="425843987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a:ln/>
        </p:spPr>
      </p:sp>
      <p:sp>
        <p:nvSpPr>
          <p:cNvPr id="53251" name="Notes Placeholder 2"/>
          <p:cNvSpPr>
            <a:spLocks noGrp="1"/>
          </p:cNvSpPr>
          <p:nvPr>
            <p:ph type="body" idx="1"/>
          </p:nvPr>
        </p:nvSpPr>
        <p:spPr>
          <a:noFill/>
        </p:spPr>
        <p:txBody>
          <a:bodyPr/>
          <a:lstStyle/>
          <a:p>
            <a:endParaRPr lang="en-US" altLang="en-US" smtClean="0">
              <a:latin typeface="Arial" pitchFamily="34" charset="0"/>
            </a:endParaRPr>
          </a:p>
        </p:txBody>
      </p:sp>
      <p:sp>
        <p:nvSpPr>
          <p:cNvPr id="53252" name="Slide Number Placeholder 3"/>
          <p:cNvSpPr>
            <a:spLocks noGrp="1"/>
          </p:cNvSpPr>
          <p:nvPr>
            <p:ph type="sldNum" sz="quarter" idx="5"/>
          </p:nvPr>
        </p:nvSpPr>
        <p:spPr>
          <a:noFill/>
        </p:spPr>
        <p:txBody>
          <a:bodyP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pPr eaLnBrk="1" hangingPunct="1"/>
            <a:fld id="{B94DAF22-7E1F-4B67-BC5C-21DF1517FB41}" type="slidenum">
              <a:rPr lang="en-GB" altLang="en-US" sz="1200" b="0" smtClean="0">
                <a:solidFill>
                  <a:schemeClr val="tx1"/>
                </a:solidFill>
                <a:latin typeface="Arial" pitchFamily="34" charset="0"/>
              </a:rPr>
              <a:pPr eaLnBrk="1" hangingPunct="1"/>
              <a:t>19</a:t>
            </a:fld>
            <a:endParaRPr lang="en-GB" altLang="en-US" sz="1200" b="0" smtClean="0">
              <a:solidFill>
                <a:schemeClr val="tx1"/>
              </a:solidFill>
              <a:latin typeface="Arial" pitchFamily="34" charset="0"/>
            </a:endParaRPr>
          </a:p>
        </p:txBody>
      </p:sp>
    </p:spTree>
    <p:extLst>
      <p:ext uri="{BB962C8B-B14F-4D97-AF65-F5344CB8AC3E}">
        <p14:creationId xmlns:p14="http://schemas.microsoft.com/office/powerpoint/2010/main" val="111704009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a:ln/>
        </p:spPr>
      </p:sp>
      <p:sp>
        <p:nvSpPr>
          <p:cNvPr id="54275" name="Notes Placeholder 2"/>
          <p:cNvSpPr>
            <a:spLocks noGrp="1"/>
          </p:cNvSpPr>
          <p:nvPr>
            <p:ph type="body" idx="1"/>
          </p:nvPr>
        </p:nvSpPr>
        <p:spPr>
          <a:noFill/>
        </p:spPr>
        <p:txBody>
          <a:bodyPr/>
          <a:lstStyle/>
          <a:p>
            <a:endParaRPr lang="en-US" altLang="en-US" smtClean="0">
              <a:latin typeface="Arial" pitchFamily="34" charset="0"/>
            </a:endParaRPr>
          </a:p>
        </p:txBody>
      </p:sp>
      <p:sp>
        <p:nvSpPr>
          <p:cNvPr id="54276" name="Slide Number Placeholder 3"/>
          <p:cNvSpPr>
            <a:spLocks noGrp="1"/>
          </p:cNvSpPr>
          <p:nvPr>
            <p:ph type="sldNum" sz="quarter" idx="5"/>
          </p:nvPr>
        </p:nvSpPr>
        <p:spPr>
          <a:noFill/>
        </p:spPr>
        <p:txBody>
          <a:bodyP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pPr eaLnBrk="1" hangingPunct="1"/>
            <a:fld id="{5DBA9D04-52D6-43D5-A7D2-43FE677AAE85}" type="slidenum">
              <a:rPr lang="en-GB" altLang="en-US" sz="1200" b="0" smtClean="0">
                <a:solidFill>
                  <a:schemeClr val="tx1"/>
                </a:solidFill>
                <a:latin typeface="Arial" pitchFamily="34" charset="0"/>
              </a:rPr>
              <a:pPr eaLnBrk="1" hangingPunct="1"/>
              <a:t>20</a:t>
            </a:fld>
            <a:endParaRPr lang="en-GB" altLang="en-US" sz="1200" b="0" smtClean="0">
              <a:solidFill>
                <a:schemeClr val="tx1"/>
              </a:solidFill>
              <a:latin typeface="Arial" pitchFamily="34" charset="0"/>
            </a:endParaRPr>
          </a:p>
        </p:txBody>
      </p:sp>
    </p:spTree>
    <p:extLst>
      <p:ext uri="{BB962C8B-B14F-4D97-AF65-F5344CB8AC3E}">
        <p14:creationId xmlns:p14="http://schemas.microsoft.com/office/powerpoint/2010/main" val="22853021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p:spPr>
        <p:txBody>
          <a:bodyPr/>
          <a:lstStyle/>
          <a:p>
            <a:endParaRPr lang="en-US" smtClean="0">
              <a:latin typeface="Arial" pitchFamily="34" charset="0"/>
            </a:endParaRPr>
          </a:p>
        </p:txBody>
      </p:sp>
      <p:sp>
        <p:nvSpPr>
          <p:cNvPr id="36868" name="Slide Number Placeholder 3"/>
          <p:cNvSpPr>
            <a:spLocks noGrp="1"/>
          </p:cNvSpPr>
          <p:nvPr>
            <p:ph type="sldNum" sz="quarter" idx="5"/>
          </p:nvPr>
        </p:nvSpPr>
        <p:spPr>
          <a:noFill/>
        </p:spPr>
        <p:txBody>
          <a:bodyP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pPr eaLnBrk="1" hangingPunct="1"/>
            <a:fld id="{6BBFBF10-D369-4C48-969D-CA7D90E1FCA6}" type="slidenum">
              <a:rPr lang="en-GB" altLang="en-US" sz="1200" b="0" smtClean="0">
                <a:solidFill>
                  <a:schemeClr val="tx1"/>
                </a:solidFill>
                <a:latin typeface="Arial" pitchFamily="34" charset="0"/>
              </a:rPr>
              <a:pPr eaLnBrk="1" hangingPunct="1"/>
              <a:t>2</a:t>
            </a:fld>
            <a:endParaRPr lang="en-GB" altLang="en-US" sz="1200" b="0" smtClean="0">
              <a:solidFill>
                <a:schemeClr val="tx1"/>
              </a:solidFill>
              <a:latin typeface="Arial" pitchFamily="34" charset="0"/>
            </a:endParaRPr>
          </a:p>
        </p:txBody>
      </p:sp>
    </p:spTree>
    <p:extLst>
      <p:ext uri="{BB962C8B-B14F-4D97-AF65-F5344CB8AC3E}">
        <p14:creationId xmlns:p14="http://schemas.microsoft.com/office/powerpoint/2010/main" val="286523706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a:ln/>
        </p:spPr>
      </p:sp>
      <p:sp>
        <p:nvSpPr>
          <p:cNvPr id="55299" name="Notes Placeholder 2"/>
          <p:cNvSpPr>
            <a:spLocks noGrp="1"/>
          </p:cNvSpPr>
          <p:nvPr>
            <p:ph type="body" idx="1"/>
          </p:nvPr>
        </p:nvSpPr>
        <p:spPr>
          <a:noFill/>
        </p:spPr>
        <p:txBody>
          <a:bodyPr/>
          <a:lstStyle/>
          <a:p>
            <a:endParaRPr lang="en-US" altLang="en-US" smtClean="0">
              <a:latin typeface="Arial" pitchFamily="34" charset="0"/>
            </a:endParaRPr>
          </a:p>
        </p:txBody>
      </p:sp>
      <p:sp>
        <p:nvSpPr>
          <p:cNvPr id="55300" name="Slide Number Placeholder 3"/>
          <p:cNvSpPr>
            <a:spLocks noGrp="1"/>
          </p:cNvSpPr>
          <p:nvPr>
            <p:ph type="sldNum" sz="quarter" idx="5"/>
          </p:nvPr>
        </p:nvSpPr>
        <p:spPr>
          <a:noFill/>
        </p:spPr>
        <p:txBody>
          <a:bodyP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pPr eaLnBrk="1" hangingPunct="1"/>
            <a:fld id="{84F5390A-E611-4442-9EAC-CED36E151C16}" type="slidenum">
              <a:rPr lang="en-GB" altLang="en-US" sz="1200" b="0" smtClean="0">
                <a:solidFill>
                  <a:schemeClr val="tx1"/>
                </a:solidFill>
                <a:latin typeface="Arial" pitchFamily="34" charset="0"/>
              </a:rPr>
              <a:pPr eaLnBrk="1" hangingPunct="1"/>
              <a:t>21</a:t>
            </a:fld>
            <a:endParaRPr lang="en-GB" altLang="en-US" sz="1200" b="0" smtClean="0">
              <a:solidFill>
                <a:schemeClr val="tx1"/>
              </a:solidFill>
              <a:latin typeface="Arial" pitchFamily="34" charset="0"/>
            </a:endParaRPr>
          </a:p>
        </p:txBody>
      </p:sp>
    </p:spTree>
    <p:extLst>
      <p:ext uri="{BB962C8B-B14F-4D97-AF65-F5344CB8AC3E}">
        <p14:creationId xmlns:p14="http://schemas.microsoft.com/office/powerpoint/2010/main" val="6488953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a:ln/>
        </p:spPr>
      </p:sp>
      <p:sp>
        <p:nvSpPr>
          <p:cNvPr id="56323" name="Notes Placeholder 2"/>
          <p:cNvSpPr>
            <a:spLocks noGrp="1"/>
          </p:cNvSpPr>
          <p:nvPr>
            <p:ph type="body" idx="1"/>
          </p:nvPr>
        </p:nvSpPr>
        <p:spPr>
          <a:noFill/>
        </p:spPr>
        <p:txBody>
          <a:bodyPr/>
          <a:lstStyle/>
          <a:p>
            <a:endParaRPr lang="en-US" altLang="en-US" smtClean="0">
              <a:latin typeface="Arial" pitchFamily="34" charset="0"/>
            </a:endParaRPr>
          </a:p>
        </p:txBody>
      </p:sp>
      <p:sp>
        <p:nvSpPr>
          <p:cNvPr id="56324" name="Slide Number Placeholder 3"/>
          <p:cNvSpPr>
            <a:spLocks noGrp="1"/>
          </p:cNvSpPr>
          <p:nvPr>
            <p:ph type="sldNum" sz="quarter" idx="5"/>
          </p:nvPr>
        </p:nvSpPr>
        <p:spPr>
          <a:noFill/>
        </p:spPr>
        <p:txBody>
          <a:bodyP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pPr eaLnBrk="1" hangingPunct="1"/>
            <a:fld id="{9AB50A1E-6704-4631-B99B-D129EF1B8CA5}" type="slidenum">
              <a:rPr lang="en-GB" altLang="en-US" sz="1200" b="0" smtClean="0">
                <a:solidFill>
                  <a:schemeClr val="tx1"/>
                </a:solidFill>
                <a:latin typeface="Arial" pitchFamily="34" charset="0"/>
              </a:rPr>
              <a:pPr eaLnBrk="1" hangingPunct="1"/>
              <a:t>22</a:t>
            </a:fld>
            <a:endParaRPr lang="en-GB" altLang="en-US" sz="1200" b="0" smtClean="0">
              <a:solidFill>
                <a:schemeClr val="tx1"/>
              </a:solidFill>
              <a:latin typeface="Arial" pitchFamily="34" charset="0"/>
            </a:endParaRPr>
          </a:p>
        </p:txBody>
      </p:sp>
    </p:spTree>
    <p:extLst>
      <p:ext uri="{BB962C8B-B14F-4D97-AF65-F5344CB8AC3E}">
        <p14:creationId xmlns:p14="http://schemas.microsoft.com/office/powerpoint/2010/main" val="36046720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a:ln/>
        </p:spPr>
      </p:sp>
      <p:sp>
        <p:nvSpPr>
          <p:cNvPr id="57347" name="Notes Placeholder 2"/>
          <p:cNvSpPr>
            <a:spLocks noGrp="1"/>
          </p:cNvSpPr>
          <p:nvPr>
            <p:ph type="body" idx="1"/>
          </p:nvPr>
        </p:nvSpPr>
        <p:spPr>
          <a:noFill/>
        </p:spPr>
        <p:txBody>
          <a:bodyPr/>
          <a:lstStyle/>
          <a:p>
            <a:endParaRPr lang="en-US" altLang="en-US" smtClean="0">
              <a:latin typeface="Arial" pitchFamily="34" charset="0"/>
            </a:endParaRPr>
          </a:p>
        </p:txBody>
      </p:sp>
      <p:sp>
        <p:nvSpPr>
          <p:cNvPr id="57348" name="Slide Number Placeholder 3"/>
          <p:cNvSpPr>
            <a:spLocks noGrp="1"/>
          </p:cNvSpPr>
          <p:nvPr>
            <p:ph type="sldNum" sz="quarter" idx="5"/>
          </p:nvPr>
        </p:nvSpPr>
        <p:spPr>
          <a:noFill/>
        </p:spPr>
        <p:txBody>
          <a:bodyP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pPr eaLnBrk="1" hangingPunct="1"/>
            <a:fld id="{3FAF0DFE-75A3-40FF-86D4-116442D43A8B}" type="slidenum">
              <a:rPr lang="en-GB" altLang="en-US" sz="1200" b="0" smtClean="0">
                <a:solidFill>
                  <a:schemeClr val="tx1"/>
                </a:solidFill>
                <a:latin typeface="Arial" pitchFamily="34" charset="0"/>
              </a:rPr>
              <a:pPr eaLnBrk="1" hangingPunct="1"/>
              <a:t>24</a:t>
            </a:fld>
            <a:endParaRPr lang="en-GB" altLang="en-US" sz="1200" b="0" smtClean="0">
              <a:solidFill>
                <a:schemeClr val="tx1"/>
              </a:solidFill>
              <a:latin typeface="Arial" pitchFamily="34" charset="0"/>
            </a:endParaRPr>
          </a:p>
        </p:txBody>
      </p:sp>
    </p:spTree>
    <p:extLst>
      <p:ext uri="{BB962C8B-B14F-4D97-AF65-F5344CB8AC3E}">
        <p14:creationId xmlns:p14="http://schemas.microsoft.com/office/powerpoint/2010/main" val="407027832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en-GB" u="sng" dirty="0" smtClean="0"/>
              <a:t>International Conventions</a:t>
            </a:r>
          </a:p>
          <a:p>
            <a:pPr>
              <a:defRPr/>
            </a:pPr>
            <a:r>
              <a:rPr lang="en-GB" dirty="0" smtClean="0"/>
              <a:t>The Council also encourages the promotion of international agreements on water cooperation:</a:t>
            </a:r>
          </a:p>
          <a:p>
            <a:pPr marL="171707" indent="-171707">
              <a:buFont typeface="Arial" panose="020B0604020202020204" pitchFamily="34" charset="0"/>
              <a:buChar char="•"/>
              <a:defRPr/>
            </a:pPr>
            <a:r>
              <a:rPr lang="en-GB" dirty="0" smtClean="0"/>
              <a:t>The relevant UNECE Convention on the Protection and Use of Transboundary Watercourses and International Lakes (Helsinki 1992) and </a:t>
            </a:r>
          </a:p>
          <a:p>
            <a:pPr marL="171707" indent="-171707">
              <a:buFont typeface="Arial" panose="020B0604020202020204" pitchFamily="34" charset="0"/>
              <a:buChar char="•"/>
              <a:defRPr/>
            </a:pPr>
            <a:r>
              <a:rPr lang="en-GB" dirty="0" smtClean="0"/>
              <a:t>United Nations Convention on the Law of the Non-Navigational Uses of International Watercourses (New York 1997) </a:t>
            </a:r>
          </a:p>
          <a:p>
            <a:pPr>
              <a:defRPr/>
            </a:pPr>
            <a:r>
              <a:rPr lang="en-GB" dirty="0" smtClean="0"/>
              <a:t>are important instruments to promote equitable, sustainable and integrated management of trans-boundary water resources. EU water diplomacy should develop systematic promotion of these and other relevant international agreements, using all external instruments, as the basis for collaborative, sustainable and rule-based solutions on water security challenges and for subsequent regional or bilateral trans-boundary river basin agreements.</a:t>
            </a:r>
            <a:endParaRPr lang="en-GB" dirty="0"/>
          </a:p>
        </p:txBody>
      </p:sp>
      <p:sp>
        <p:nvSpPr>
          <p:cNvPr id="58372" name="Slide Number Placeholder 3"/>
          <p:cNvSpPr>
            <a:spLocks noGrp="1"/>
          </p:cNvSpPr>
          <p:nvPr>
            <p:ph type="sldNum" sz="quarter" idx="5"/>
          </p:nvPr>
        </p:nvSpPr>
        <p:spPr>
          <a:noFill/>
        </p:spPr>
        <p:txBody>
          <a:bodyP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pPr eaLnBrk="1" hangingPunct="1"/>
            <a:fld id="{0241B4C1-982A-4D9A-91A8-645D069C6B1F}" type="slidenum">
              <a:rPr lang="en-GB" altLang="en-US" sz="1200" b="0" smtClean="0">
                <a:solidFill>
                  <a:schemeClr val="tx1"/>
                </a:solidFill>
                <a:latin typeface="Arial" pitchFamily="34" charset="0"/>
              </a:rPr>
              <a:pPr eaLnBrk="1" hangingPunct="1"/>
              <a:t>25</a:t>
            </a:fld>
            <a:endParaRPr lang="en-GB" altLang="en-US" sz="1200" b="0" smtClean="0">
              <a:solidFill>
                <a:schemeClr val="tx1"/>
              </a:solidFill>
              <a:latin typeface="Arial" pitchFamily="34" charset="0"/>
            </a:endParaRPr>
          </a:p>
        </p:txBody>
      </p:sp>
    </p:spTree>
    <p:extLst>
      <p:ext uri="{BB962C8B-B14F-4D97-AF65-F5344CB8AC3E}">
        <p14:creationId xmlns:p14="http://schemas.microsoft.com/office/powerpoint/2010/main" val="339775175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en-GB" u="sng" dirty="0" smtClean="0"/>
              <a:t>International Conventions</a:t>
            </a:r>
          </a:p>
          <a:p>
            <a:pPr>
              <a:defRPr/>
            </a:pPr>
            <a:r>
              <a:rPr lang="en-GB" dirty="0" smtClean="0"/>
              <a:t>The Council also encourages the promotion of international agreements on water cooperation:</a:t>
            </a:r>
          </a:p>
          <a:p>
            <a:pPr marL="171707" indent="-171707">
              <a:buFont typeface="Arial" panose="020B0604020202020204" pitchFamily="34" charset="0"/>
              <a:buChar char="•"/>
              <a:defRPr/>
            </a:pPr>
            <a:r>
              <a:rPr lang="en-GB" dirty="0" smtClean="0"/>
              <a:t>The relevant UNECE Convention on the Protection and Use of Transboundary Watercourses and International Lakes (Helsinki 1992) and </a:t>
            </a:r>
          </a:p>
          <a:p>
            <a:pPr marL="171707" indent="-171707">
              <a:buFont typeface="Arial" panose="020B0604020202020204" pitchFamily="34" charset="0"/>
              <a:buChar char="•"/>
              <a:defRPr/>
            </a:pPr>
            <a:r>
              <a:rPr lang="en-GB" dirty="0" smtClean="0"/>
              <a:t>United Nations Convention on the Law of the Non-Navigational Uses of International Watercourses (New York 1997) </a:t>
            </a:r>
          </a:p>
          <a:p>
            <a:pPr>
              <a:defRPr/>
            </a:pPr>
            <a:r>
              <a:rPr lang="en-GB" dirty="0" smtClean="0"/>
              <a:t>are important instruments to promote equitable, sustainable and integrated management of trans-boundary water resources. EU water diplomacy should develop systematic promotion of these and other relevant international agreements, using all external instruments, as the basis for collaborative, sustainable and rule-based solutions on water security challenges and for subsequent regional or bilateral trans-boundary river basin agreements.</a:t>
            </a:r>
            <a:endParaRPr lang="en-GB" dirty="0"/>
          </a:p>
        </p:txBody>
      </p:sp>
      <p:sp>
        <p:nvSpPr>
          <p:cNvPr id="58372" name="Slide Number Placeholder 3"/>
          <p:cNvSpPr>
            <a:spLocks noGrp="1"/>
          </p:cNvSpPr>
          <p:nvPr>
            <p:ph type="sldNum" sz="quarter" idx="5"/>
          </p:nvPr>
        </p:nvSpPr>
        <p:spPr>
          <a:noFill/>
        </p:spPr>
        <p:txBody>
          <a:bodyP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pPr eaLnBrk="1" hangingPunct="1"/>
            <a:fld id="{0241B4C1-982A-4D9A-91A8-645D069C6B1F}" type="slidenum">
              <a:rPr lang="en-GB" altLang="en-US" sz="1200" b="0" smtClean="0">
                <a:solidFill>
                  <a:schemeClr val="tx1"/>
                </a:solidFill>
                <a:latin typeface="Arial" pitchFamily="34" charset="0"/>
              </a:rPr>
              <a:pPr eaLnBrk="1" hangingPunct="1"/>
              <a:t>26</a:t>
            </a:fld>
            <a:endParaRPr lang="en-GB" altLang="en-US" sz="1200" b="0" smtClean="0">
              <a:solidFill>
                <a:schemeClr val="tx1"/>
              </a:solidFill>
              <a:latin typeface="Arial" pitchFamily="34" charset="0"/>
            </a:endParaRPr>
          </a:p>
        </p:txBody>
      </p:sp>
    </p:spTree>
    <p:extLst>
      <p:ext uri="{BB962C8B-B14F-4D97-AF65-F5344CB8AC3E}">
        <p14:creationId xmlns:p14="http://schemas.microsoft.com/office/powerpoint/2010/main" val="106955915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a:ln/>
        </p:spPr>
      </p:sp>
      <p:sp>
        <p:nvSpPr>
          <p:cNvPr id="59395" name="Notes Placeholder 2"/>
          <p:cNvSpPr>
            <a:spLocks noGrp="1"/>
          </p:cNvSpPr>
          <p:nvPr>
            <p:ph type="body" idx="1"/>
          </p:nvPr>
        </p:nvSpPr>
        <p:spPr>
          <a:noFill/>
        </p:spPr>
        <p:txBody>
          <a:bodyPr/>
          <a:lstStyle/>
          <a:p>
            <a:endParaRPr lang="en-US" altLang="en-US" smtClean="0">
              <a:latin typeface="Arial" pitchFamily="34" charset="0"/>
            </a:endParaRPr>
          </a:p>
        </p:txBody>
      </p:sp>
      <p:sp>
        <p:nvSpPr>
          <p:cNvPr id="59396" name="Slide Number Placeholder 3"/>
          <p:cNvSpPr>
            <a:spLocks noGrp="1"/>
          </p:cNvSpPr>
          <p:nvPr>
            <p:ph type="sldNum" sz="quarter" idx="5"/>
          </p:nvPr>
        </p:nvSpPr>
        <p:spPr>
          <a:noFill/>
        </p:spPr>
        <p:txBody>
          <a:bodyP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pPr eaLnBrk="1" hangingPunct="1"/>
            <a:fld id="{E31F3918-950C-47FC-800E-8BE96A1763AF}" type="slidenum">
              <a:rPr lang="en-GB" altLang="en-US" sz="1200" b="0" smtClean="0">
                <a:solidFill>
                  <a:schemeClr val="tx1"/>
                </a:solidFill>
                <a:latin typeface="Arial" pitchFamily="34" charset="0"/>
              </a:rPr>
              <a:pPr eaLnBrk="1" hangingPunct="1"/>
              <a:t>27</a:t>
            </a:fld>
            <a:endParaRPr lang="en-GB" altLang="en-US" sz="1200" b="0" smtClean="0">
              <a:solidFill>
                <a:schemeClr val="tx1"/>
              </a:solidFill>
              <a:latin typeface="Arial" pitchFamily="34" charset="0"/>
            </a:endParaRPr>
          </a:p>
        </p:txBody>
      </p:sp>
    </p:spTree>
    <p:extLst>
      <p:ext uri="{BB962C8B-B14F-4D97-AF65-F5344CB8AC3E}">
        <p14:creationId xmlns:p14="http://schemas.microsoft.com/office/powerpoint/2010/main" val="354634391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marL="286179" indent="-286179">
              <a:buFont typeface="Arial" panose="020B0604020202020204" pitchFamily="34" charset="0"/>
              <a:buChar char="•"/>
              <a:defRPr/>
            </a:pPr>
            <a:r>
              <a:rPr lang="en-GB" altLang="en-US" sz="1400" dirty="0"/>
              <a:t>WASH :  water supply, sanitation and hygiene</a:t>
            </a:r>
          </a:p>
          <a:p>
            <a:pPr marL="286179" indent="-286179">
              <a:buFont typeface="Arial" panose="020B0604020202020204" pitchFamily="34" charset="0"/>
              <a:buChar char="•"/>
              <a:defRPr/>
            </a:pPr>
            <a:endParaRPr lang="en-GB" altLang="en-US" sz="1400" dirty="0"/>
          </a:p>
          <a:p>
            <a:pPr>
              <a:defRPr/>
            </a:pPr>
            <a:r>
              <a:rPr lang="en-GB" altLang="en-US" dirty="0" smtClean="0"/>
              <a:t>WASH Project examples</a:t>
            </a:r>
          </a:p>
          <a:p>
            <a:pPr marL="286179" indent="-286179">
              <a:buFont typeface="Arial" panose="020B0604020202020204" pitchFamily="34" charset="0"/>
              <a:buChar char="•"/>
              <a:defRPr/>
            </a:pPr>
            <a:r>
              <a:rPr lang="en-GB" altLang="en-US" dirty="0" smtClean="0"/>
              <a:t>Water </a:t>
            </a:r>
            <a:r>
              <a:rPr lang="en-GB" altLang="en-US" dirty="0"/>
              <a:t>sanitation and hygiene </a:t>
            </a:r>
            <a:r>
              <a:rPr lang="en-GB" altLang="en-US" u="sng" dirty="0"/>
              <a:t>policies and programmes</a:t>
            </a:r>
            <a:r>
              <a:rPr lang="en-GB" altLang="en-US" dirty="0"/>
              <a:t>.</a:t>
            </a:r>
          </a:p>
          <a:p>
            <a:pPr marL="286179" indent="-286179">
              <a:buFont typeface="Arial" panose="020B0604020202020204" pitchFamily="34" charset="0"/>
              <a:buChar char="•"/>
              <a:defRPr/>
            </a:pPr>
            <a:r>
              <a:rPr lang="en-GB" altLang="en-US" dirty="0"/>
              <a:t>Healthcare and Hygiene </a:t>
            </a:r>
            <a:r>
              <a:rPr lang="en-GB" altLang="en-US" u="sng" dirty="0"/>
              <a:t>promotion</a:t>
            </a:r>
            <a:r>
              <a:rPr lang="en-GB" altLang="en-US" dirty="0"/>
              <a:t>.</a:t>
            </a:r>
          </a:p>
          <a:p>
            <a:pPr marL="286179" indent="-286179">
              <a:buFont typeface="Arial" panose="020B0604020202020204" pitchFamily="34" charset="0"/>
              <a:buChar char="•"/>
              <a:defRPr/>
            </a:pPr>
            <a:r>
              <a:rPr lang="en-GB" altLang="en-US" u="sng" dirty="0"/>
              <a:t>Infrastructure</a:t>
            </a:r>
            <a:r>
              <a:rPr lang="en-GB" altLang="en-US" dirty="0"/>
              <a:t> for</a:t>
            </a:r>
          </a:p>
          <a:p>
            <a:pPr marL="744064" lvl="1" indent="-286179">
              <a:buFont typeface="Arial" panose="020B0604020202020204" pitchFamily="34" charset="0"/>
              <a:buChar char="•"/>
              <a:defRPr/>
            </a:pPr>
            <a:r>
              <a:rPr lang="en-GB" altLang="en-US" u="sng" dirty="0"/>
              <a:t>Water </a:t>
            </a:r>
            <a:r>
              <a:rPr lang="en-GB" altLang="en-US" dirty="0"/>
              <a:t>treatment, delivery/distribution</a:t>
            </a:r>
          </a:p>
          <a:p>
            <a:pPr marL="744064" lvl="1" indent="-286179">
              <a:buFont typeface="Arial" panose="020B0604020202020204" pitchFamily="34" charset="0"/>
              <a:buChar char="•"/>
              <a:defRPr/>
            </a:pPr>
            <a:r>
              <a:rPr lang="en-GB" altLang="en-US" u="sng" dirty="0"/>
              <a:t>Sanitation and waste water</a:t>
            </a:r>
            <a:r>
              <a:rPr lang="en-GB" altLang="en-US" dirty="0"/>
              <a:t> treatment</a:t>
            </a:r>
            <a:r>
              <a:rPr lang="en-GB" altLang="en-US" u="sng" dirty="0"/>
              <a:t> </a:t>
            </a:r>
            <a:r>
              <a:rPr lang="en-GB" altLang="en-US" dirty="0"/>
              <a:t>reducing the  pollution of water resources</a:t>
            </a:r>
          </a:p>
          <a:p>
            <a:pPr marL="343414" lvl="1" indent="-343414">
              <a:buFont typeface="Arial" panose="020B0604020202020204" pitchFamily="34" charset="0"/>
              <a:buChar char="•"/>
              <a:defRPr/>
            </a:pPr>
            <a:r>
              <a:rPr lang="en-GB" altLang="en-US" dirty="0"/>
              <a:t>Increase coverage of </a:t>
            </a:r>
            <a:r>
              <a:rPr lang="en-GB" altLang="en-US" u="sng" dirty="0"/>
              <a:t>water distribution</a:t>
            </a:r>
            <a:r>
              <a:rPr lang="en-GB" altLang="en-US" dirty="0"/>
              <a:t> mechanisms reducing women workload.</a:t>
            </a:r>
          </a:p>
          <a:p>
            <a:pPr marL="343414" lvl="1" indent="-343414">
              <a:buFont typeface="Arial" panose="020B0604020202020204" pitchFamily="34" charset="0"/>
              <a:buChar char="•"/>
              <a:defRPr/>
            </a:pPr>
            <a:r>
              <a:rPr lang="en-GB" altLang="en-US" u="sng" dirty="0"/>
              <a:t>Regulations</a:t>
            </a:r>
            <a:r>
              <a:rPr lang="en-GB" altLang="en-US" dirty="0"/>
              <a:t> assuring water providers meet standards (equitable pricing, water quality etc.)</a:t>
            </a:r>
          </a:p>
          <a:p>
            <a:pPr marL="343414" lvl="1" indent="-343414">
              <a:buFont typeface="Arial" panose="020B0604020202020204" pitchFamily="34" charset="0"/>
              <a:buChar char="•"/>
              <a:defRPr/>
            </a:pPr>
            <a:r>
              <a:rPr lang="en-GB" altLang="en-US" u="sng" dirty="0"/>
              <a:t>Monitoring and evaluation systems</a:t>
            </a:r>
            <a:r>
              <a:rPr lang="en-GB" altLang="en-US" dirty="0"/>
              <a:t> that include nutrition relevant indicators</a:t>
            </a:r>
            <a:endParaRPr lang="en-GB" sz="1000" dirty="0"/>
          </a:p>
        </p:txBody>
      </p:sp>
      <p:sp>
        <p:nvSpPr>
          <p:cNvPr id="60420" name="Slide Number Placeholder 3"/>
          <p:cNvSpPr>
            <a:spLocks noGrp="1"/>
          </p:cNvSpPr>
          <p:nvPr>
            <p:ph type="sldNum" sz="quarter" idx="5"/>
          </p:nvPr>
        </p:nvSpPr>
        <p:spPr>
          <a:noFill/>
        </p:spPr>
        <p:txBody>
          <a:bodyP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pPr eaLnBrk="1" hangingPunct="1"/>
            <a:fld id="{32271D7F-04D2-4A33-9CD7-7E1F88B76F8E}" type="slidenum">
              <a:rPr lang="en-GB" altLang="en-US" sz="1200" b="0" smtClean="0">
                <a:solidFill>
                  <a:schemeClr val="tx1"/>
                </a:solidFill>
                <a:latin typeface="Arial" pitchFamily="34" charset="0"/>
              </a:rPr>
              <a:pPr eaLnBrk="1" hangingPunct="1"/>
              <a:t>28</a:t>
            </a:fld>
            <a:endParaRPr lang="en-GB" altLang="en-US" sz="1200" b="0" smtClean="0">
              <a:solidFill>
                <a:schemeClr val="tx1"/>
              </a:solidFill>
              <a:latin typeface="Arial" pitchFamily="34" charset="0"/>
            </a:endParaRPr>
          </a:p>
        </p:txBody>
      </p:sp>
    </p:spTree>
    <p:extLst>
      <p:ext uri="{BB962C8B-B14F-4D97-AF65-F5344CB8AC3E}">
        <p14:creationId xmlns:p14="http://schemas.microsoft.com/office/powerpoint/2010/main" val="34233973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buFont typeface="Arial" panose="020B0604020202020204" pitchFamily="34" charset="0"/>
              <a:buNone/>
              <a:defRPr/>
            </a:pPr>
            <a:r>
              <a:rPr lang="en-GB" sz="1100" dirty="0"/>
              <a:t>Water plays a central role in the nexus, as illustrated</a:t>
            </a:r>
          </a:p>
          <a:p>
            <a:pPr>
              <a:buFont typeface="Arial" panose="020B0604020202020204" pitchFamily="34" charset="0"/>
              <a:buNone/>
              <a:defRPr/>
            </a:pPr>
            <a:r>
              <a:rPr lang="en-GB" sz="1100" dirty="0"/>
              <a:t>by the expressions "water flowing through the veins</a:t>
            </a:r>
          </a:p>
          <a:p>
            <a:pPr>
              <a:buFont typeface="Arial" panose="020B0604020202020204" pitchFamily="34" charset="0"/>
              <a:buNone/>
              <a:defRPr/>
            </a:pPr>
            <a:r>
              <a:rPr lang="en-GB" sz="1100" dirty="0"/>
              <a:t>of the economy". or "water: the bloodstream of the</a:t>
            </a:r>
          </a:p>
          <a:p>
            <a:pPr>
              <a:buFont typeface="Arial" panose="020B0604020202020204" pitchFamily="34" charset="0"/>
              <a:buNone/>
              <a:defRPr/>
            </a:pPr>
            <a:r>
              <a:rPr lang="en-GB" sz="1100" dirty="0"/>
              <a:t>Biosphere". </a:t>
            </a:r>
          </a:p>
          <a:p>
            <a:pPr>
              <a:buFont typeface="Arial" panose="020B0604020202020204" pitchFamily="34" charset="0"/>
              <a:buNone/>
              <a:defRPr/>
            </a:pPr>
            <a:r>
              <a:rPr lang="en-GB" sz="1100" dirty="0"/>
              <a:t>The latter expression implies that water</a:t>
            </a:r>
          </a:p>
          <a:p>
            <a:pPr>
              <a:buFont typeface="Arial" panose="020B0604020202020204" pitchFamily="34" charset="0"/>
              <a:buNone/>
              <a:defRPr/>
            </a:pPr>
            <a:r>
              <a:rPr lang="en-GB" sz="1100" dirty="0"/>
              <a:t>is non-substitutable in biomass production, with</a:t>
            </a:r>
          </a:p>
          <a:p>
            <a:pPr>
              <a:buFont typeface="Arial" panose="020B0604020202020204" pitchFamily="34" charset="0"/>
              <a:buNone/>
              <a:defRPr/>
            </a:pPr>
            <a:r>
              <a:rPr lang="en-GB" sz="1100" dirty="0"/>
              <a:t>biomass in turn being a central resource for energy</a:t>
            </a:r>
          </a:p>
          <a:p>
            <a:pPr>
              <a:buFont typeface="Arial" panose="020B0604020202020204" pitchFamily="34" charset="0"/>
              <a:buNone/>
              <a:defRPr/>
            </a:pPr>
            <a:r>
              <a:rPr lang="en-GB" sz="1100" dirty="0"/>
              <a:t>and food security in a Green Economy. </a:t>
            </a:r>
          </a:p>
          <a:p>
            <a:pPr>
              <a:buFont typeface="Arial" panose="020B0604020202020204" pitchFamily="34" charset="0"/>
              <a:buNone/>
              <a:defRPr/>
            </a:pPr>
            <a:r>
              <a:rPr lang="en-GB" sz="1100" dirty="0"/>
              <a:t>Water is placed centrally in the nexus.</a:t>
            </a:r>
          </a:p>
          <a:p>
            <a:pPr>
              <a:defRPr/>
            </a:pPr>
            <a:endParaRPr lang="en-GB" dirty="0"/>
          </a:p>
          <a:p>
            <a:pPr marL="171707" indent="-171707">
              <a:buFont typeface="Arial" panose="020B0604020202020204" pitchFamily="34" charset="0"/>
              <a:buChar char="•"/>
              <a:defRPr/>
            </a:pPr>
            <a:endParaRPr lang="en-GB" dirty="0" smtClean="0"/>
          </a:p>
          <a:p>
            <a:pPr marL="171707" indent="-171707">
              <a:buFont typeface="Arial" panose="020B0604020202020204" pitchFamily="34" charset="0"/>
              <a:buChar char="•"/>
              <a:defRPr/>
            </a:pPr>
            <a:endParaRPr lang="en-GB" dirty="0"/>
          </a:p>
        </p:txBody>
      </p:sp>
      <p:sp>
        <p:nvSpPr>
          <p:cNvPr id="61444" name="Slide Number Placeholder 3"/>
          <p:cNvSpPr>
            <a:spLocks noGrp="1"/>
          </p:cNvSpPr>
          <p:nvPr>
            <p:ph type="sldNum" sz="quarter" idx="5"/>
          </p:nvPr>
        </p:nvSpPr>
        <p:spPr>
          <a:noFill/>
        </p:spPr>
        <p:txBody>
          <a:bodyP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pPr eaLnBrk="1" hangingPunct="1"/>
            <a:fld id="{9ED8220D-1FBB-4EBF-A426-1CCEE6AE8B00}" type="slidenum">
              <a:rPr lang="en-GB" altLang="en-US" sz="1200" b="0" smtClean="0">
                <a:solidFill>
                  <a:schemeClr val="tx1"/>
                </a:solidFill>
                <a:latin typeface="Arial" pitchFamily="34" charset="0"/>
              </a:rPr>
              <a:pPr eaLnBrk="1" hangingPunct="1"/>
              <a:t>29</a:t>
            </a:fld>
            <a:endParaRPr lang="en-GB" altLang="en-US" sz="1200" b="0" smtClean="0">
              <a:solidFill>
                <a:schemeClr val="tx1"/>
              </a:solidFill>
              <a:latin typeface="Arial" pitchFamily="34" charset="0"/>
            </a:endParaRPr>
          </a:p>
        </p:txBody>
      </p:sp>
    </p:spTree>
    <p:extLst>
      <p:ext uri="{BB962C8B-B14F-4D97-AF65-F5344CB8AC3E}">
        <p14:creationId xmlns:p14="http://schemas.microsoft.com/office/powerpoint/2010/main" val="379065548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en-GB" u="sng" dirty="0">
                <a:solidFill>
                  <a:srgbClr val="000000"/>
                </a:solidFill>
              </a:rPr>
              <a:t>Ideas for nexus projects</a:t>
            </a:r>
          </a:p>
          <a:p>
            <a:pPr marL="171707" indent="-171707">
              <a:buFont typeface="Arial" panose="020B0604020202020204" pitchFamily="34" charset="0"/>
              <a:buChar char="•"/>
              <a:defRPr/>
            </a:pPr>
            <a:r>
              <a:rPr lang="en-GB" sz="1100" dirty="0">
                <a:solidFill>
                  <a:srgbClr val="000000"/>
                </a:solidFill>
              </a:rPr>
              <a:t>Energy and water efficiency in irrigation, water supply, sewerage</a:t>
            </a:r>
          </a:p>
          <a:p>
            <a:pPr marL="171707" indent="-171707">
              <a:buFont typeface="Arial" panose="020B0604020202020204" pitchFamily="34" charset="0"/>
              <a:buChar char="•"/>
              <a:defRPr/>
            </a:pPr>
            <a:r>
              <a:rPr lang="en-GB" sz="1100" dirty="0">
                <a:solidFill>
                  <a:srgbClr val="000000"/>
                </a:solidFill>
              </a:rPr>
              <a:t>Small dams for water storage, irrigation, hydropower and flood and drought prevention</a:t>
            </a:r>
          </a:p>
          <a:p>
            <a:pPr marL="171707" indent="-171707">
              <a:buFont typeface="Arial" panose="020B0604020202020204" pitchFamily="34" charset="0"/>
              <a:buChar char="•"/>
              <a:defRPr/>
            </a:pPr>
            <a:r>
              <a:rPr lang="en-GB" sz="1100" dirty="0">
                <a:solidFill>
                  <a:srgbClr val="000000"/>
                </a:solidFill>
              </a:rPr>
              <a:t>Wastewater reuse for irrigation and biogas production</a:t>
            </a:r>
          </a:p>
          <a:p>
            <a:pPr marL="171707" indent="-171707">
              <a:buFont typeface="Arial" panose="020B0604020202020204" pitchFamily="34" charset="0"/>
              <a:buChar char="•"/>
              <a:defRPr/>
            </a:pPr>
            <a:r>
              <a:rPr lang="en-GB" sz="1100" dirty="0">
                <a:solidFill>
                  <a:srgbClr val="000000"/>
                </a:solidFill>
              </a:rPr>
              <a:t>Groundwater use for food production (use of renewable energy for pumping)</a:t>
            </a:r>
          </a:p>
          <a:p>
            <a:pPr marL="171707" indent="-171707">
              <a:buFont typeface="Arial" panose="020B0604020202020204" pitchFamily="34" charset="0"/>
              <a:buChar char="•"/>
              <a:defRPr/>
            </a:pPr>
            <a:r>
              <a:rPr lang="en-GB" sz="1100" dirty="0">
                <a:solidFill>
                  <a:srgbClr val="000000"/>
                </a:solidFill>
              </a:rPr>
              <a:t>Water harvesting (drainage and rainwater) for agriculture</a:t>
            </a:r>
          </a:p>
          <a:p>
            <a:pPr marL="171707" indent="-171707">
              <a:buFont typeface="Arial" panose="020B0604020202020204" pitchFamily="34" charset="0"/>
              <a:buChar char="•"/>
              <a:defRPr/>
            </a:pPr>
            <a:r>
              <a:rPr lang="en-GB" sz="1100" dirty="0">
                <a:solidFill>
                  <a:srgbClr val="000000"/>
                </a:solidFill>
              </a:rPr>
              <a:t>Soft measures: institutional support to reinforce cooperation between riparian countries, institutional strengthening at national and international level, water pricing incentives </a:t>
            </a:r>
          </a:p>
          <a:p>
            <a:pPr>
              <a:defRPr/>
            </a:pPr>
            <a:endParaRPr lang="en-GB" dirty="0"/>
          </a:p>
        </p:txBody>
      </p:sp>
      <p:sp>
        <p:nvSpPr>
          <p:cNvPr id="62468" name="Slide Number Placeholder 3"/>
          <p:cNvSpPr>
            <a:spLocks noGrp="1"/>
          </p:cNvSpPr>
          <p:nvPr>
            <p:ph type="sldNum" sz="quarter" idx="5"/>
          </p:nvPr>
        </p:nvSpPr>
        <p:spPr>
          <a:noFill/>
        </p:spPr>
        <p:txBody>
          <a:bodyP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pPr eaLnBrk="1" hangingPunct="1"/>
            <a:fld id="{F5AFADBC-E17A-477F-9AD4-0CFBE3BBD895}" type="slidenum">
              <a:rPr lang="en-GB" altLang="en-US" sz="1200" b="0" smtClean="0">
                <a:solidFill>
                  <a:schemeClr val="tx1"/>
                </a:solidFill>
                <a:latin typeface="Arial" pitchFamily="34" charset="0"/>
              </a:rPr>
              <a:pPr eaLnBrk="1" hangingPunct="1"/>
              <a:t>30</a:t>
            </a:fld>
            <a:endParaRPr lang="en-GB" altLang="en-US" sz="1200" b="0" smtClean="0">
              <a:solidFill>
                <a:schemeClr val="tx1"/>
              </a:solidFill>
              <a:latin typeface="Arial" pitchFamily="34" charset="0"/>
            </a:endParaRPr>
          </a:p>
        </p:txBody>
      </p:sp>
    </p:spTree>
    <p:extLst>
      <p:ext uri="{BB962C8B-B14F-4D97-AF65-F5344CB8AC3E}">
        <p14:creationId xmlns:p14="http://schemas.microsoft.com/office/powerpoint/2010/main" val="145290495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a:ln/>
        </p:spPr>
      </p:sp>
      <p:sp>
        <p:nvSpPr>
          <p:cNvPr id="63491" name="Notes Placeholder 2"/>
          <p:cNvSpPr>
            <a:spLocks noGrp="1"/>
          </p:cNvSpPr>
          <p:nvPr>
            <p:ph type="body" idx="1"/>
          </p:nvPr>
        </p:nvSpPr>
        <p:spPr>
          <a:noFill/>
        </p:spPr>
        <p:txBody>
          <a:bodyPr/>
          <a:lstStyle/>
          <a:p>
            <a:r>
              <a:rPr lang="en-US" altLang="en-US" smtClean="0">
                <a:latin typeface="Arial" pitchFamily="34" charset="0"/>
              </a:rPr>
              <a:t>The Nile Basin Initiative (NBI)  is financed by the Nile Basin trust fund of $ 200 million managed by the World Bank; EU contributes with € 20 million.</a:t>
            </a:r>
          </a:p>
          <a:p>
            <a:r>
              <a:rPr lang="en-US" altLang="en-US" smtClean="0">
                <a:latin typeface="Arial" pitchFamily="34" charset="0"/>
              </a:rPr>
              <a:t>NBI future is uncertain due to political reasons (Ratification of Cooperative Framework Agreement by 6 countries and establishment of Nile Basin Committee, possibly in mid-2014)</a:t>
            </a:r>
          </a:p>
          <a:p>
            <a:endParaRPr lang="en-US" altLang="en-US" smtClean="0">
              <a:latin typeface="Arial" pitchFamily="34" charset="0"/>
            </a:endParaRPr>
          </a:p>
          <a:p>
            <a:r>
              <a:rPr lang="en-US" altLang="en-US" smtClean="0">
                <a:latin typeface="Arial" pitchFamily="34" charset="0"/>
              </a:rPr>
              <a:t>CIWA trust fund amounting to $ 71 million  is managed by the World Bank</a:t>
            </a:r>
          </a:p>
          <a:p>
            <a:r>
              <a:rPr lang="en-US" altLang="en-US" smtClean="0">
                <a:latin typeface="Arial" pitchFamily="34" charset="0"/>
              </a:rPr>
              <a:t>Till now (Nov 2013) the participant countries are: SWE, UK, DK, NOR and NL (tbc).</a:t>
            </a:r>
          </a:p>
          <a:p>
            <a:endParaRPr lang="en-US" altLang="en-US" smtClean="0">
              <a:latin typeface="Arial" pitchFamily="34" charset="0"/>
            </a:endParaRPr>
          </a:p>
          <a:p>
            <a:endParaRPr lang="en-US" altLang="en-US" smtClean="0">
              <a:latin typeface="Arial" pitchFamily="34" charset="0"/>
            </a:endParaRPr>
          </a:p>
        </p:txBody>
      </p:sp>
      <p:sp>
        <p:nvSpPr>
          <p:cNvPr id="63492" name="Slide Number Placeholder 3"/>
          <p:cNvSpPr>
            <a:spLocks noGrp="1"/>
          </p:cNvSpPr>
          <p:nvPr>
            <p:ph type="sldNum" sz="quarter" idx="5"/>
          </p:nvPr>
        </p:nvSpPr>
        <p:spPr>
          <a:noFill/>
        </p:spPr>
        <p:txBody>
          <a:bodyP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pPr eaLnBrk="1" hangingPunct="1"/>
            <a:fld id="{BB18517B-2973-43A8-B785-D22E43FBFCFE}" type="slidenum">
              <a:rPr lang="en-GB" altLang="en-US" sz="1200" b="0" smtClean="0">
                <a:solidFill>
                  <a:schemeClr val="tx1"/>
                </a:solidFill>
                <a:latin typeface="Arial" pitchFamily="34" charset="0"/>
              </a:rPr>
              <a:pPr eaLnBrk="1" hangingPunct="1"/>
              <a:t>31</a:t>
            </a:fld>
            <a:endParaRPr lang="en-GB" altLang="en-US" sz="1200" b="0" smtClean="0">
              <a:solidFill>
                <a:schemeClr val="tx1"/>
              </a:solidFill>
              <a:latin typeface="Arial" pitchFamily="34" charset="0"/>
            </a:endParaRPr>
          </a:p>
        </p:txBody>
      </p:sp>
    </p:spTree>
    <p:extLst>
      <p:ext uri="{BB962C8B-B14F-4D97-AF65-F5344CB8AC3E}">
        <p14:creationId xmlns:p14="http://schemas.microsoft.com/office/powerpoint/2010/main" val="42289222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7891" name="Notes Placeholder 2"/>
          <p:cNvSpPr>
            <a:spLocks noGrp="1"/>
          </p:cNvSpPr>
          <p:nvPr>
            <p:ph type="body" idx="1"/>
          </p:nvPr>
        </p:nvSpPr>
        <p:spPr>
          <a:noFill/>
        </p:spPr>
        <p:txBody>
          <a:bodyPr/>
          <a:lstStyle/>
          <a:p>
            <a:endParaRPr lang="en-US" altLang="en-US" smtClean="0">
              <a:latin typeface="Arial" pitchFamily="34" charset="0"/>
            </a:endParaRPr>
          </a:p>
        </p:txBody>
      </p:sp>
      <p:sp>
        <p:nvSpPr>
          <p:cNvPr id="37892" name="Slide Number Placeholder 3"/>
          <p:cNvSpPr>
            <a:spLocks noGrp="1"/>
          </p:cNvSpPr>
          <p:nvPr>
            <p:ph type="sldNum" sz="quarter" idx="5"/>
          </p:nvPr>
        </p:nvSpPr>
        <p:spPr>
          <a:noFill/>
        </p:spPr>
        <p:txBody>
          <a:bodyP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pPr eaLnBrk="1" hangingPunct="1"/>
            <a:fld id="{D39B1656-FCC0-4C07-91E9-E8D373F27F61}" type="slidenum">
              <a:rPr lang="en-GB" altLang="en-US" sz="1200" b="0" smtClean="0">
                <a:solidFill>
                  <a:schemeClr val="tx1"/>
                </a:solidFill>
                <a:latin typeface="Arial" pitchFamily="34" charset="0"/>
              </a:rPr>
              <a:pPr eaLnBrk="1" hangingPunct="1"/>
              <a:t>3</a:t>
            </a:fld>
            <a:endParaRPr lang="en-GB" altLang="en-US" sz="1200" b="0" smtClean="0">
              <a:solidFill>
                <a:schemeClr val="tx1"/>
              </a:solidFill>
              <a:latin typeface="Arial" pitchFamily="34" charset="0"/>
            </a:endParaRPr>
          </a:p>
        </p:txBody>
      </p:sp>
    </p:spTree>
    <p:extLst>
      <p:ext uri="{BB962C8B-B14F-4D97-AF65-F5344CB8AC3E}">
        <p14:creationId xmlns:p14="http://schemas.microsoft.com/office/powerpoint/2010/main" val="169735655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a:ln/>
        </p:spPr>
      </p:sp>
      <p:sp>
        <p:nvSpPr>
          <p:cNvPr id="64515" name="Notes Placeholder 2"/>
          <p:cNvSpPr>
            <a:spLocks noGrp="1"/>
          </p:cNvSpPr>
          <p:nvPr>
            <p:ph type="body" idx="1"/>
          </p:nvPr>
        </p:nvSpPr>
        <p:spPr>
          <a:noFill/>
        </p:spPr>
        <p:txBody>
          <a:bodyPr/>
          <a:lstStyle/>
          <a:p>
            <a:r>
              <a:rPr lang="en-GB" altLang="en-US" smtClean="0">
                <a:latin typeface="Arial" pitchFamily="34" charset="0"/>
              </a:rPr>
              <a:t>PPPs (concession contracts) are common in the MENA region (Morocco, Algeria etc.) but not in sub-Saharan Africa. </a:t>
            </a:r>
          </a:p>
          <a:p>
            <a:r>
              <a:rPr lang="en-GB" altLang="en-US" smtClean="0">
                <a:latin typeface="Arial" pitchFamily="34" charset="0"/>
              </a:rPr>
              <a:t>The interest of the private sector for PPPs is directly influenced by the existence of healthy business environment in the countries.</a:t>
            </a:r>
          </a:p>
          <a:p>
            <a:r>
              <a:rPr lang="en-GB" altLang="en-US" u="sng" smtClean="0">
                <a:latin typeface="Arial" pitchFamily="34" charset="0"/>
              </a:rPr>
              <a:t>For Africa</a:t>
            </a:r>
          </a:p>
          <a:p>
            <a:r>
              <a:rPr lang="en-GB" altLang="en-US" smtClean="0">
                <a:latin typeface="Arial" pitchFamily="34" charset="0"/>
              </a:rPr>
              <a:t>"The numerous concessions (and related contractual forms) covering railways, power, and water distribution have not delivered significant investment. Because of a combination of low tariffs and low volumes, none of these businesses delivers cash flows high enough to finance investment. However, these arrangements have often (though not always) been good for operational performance, even if characterized by renegotiation and premature cancellation." </a:t>
            </a:r>
          </a:p>
          <a:p>
            <a:r>
              <a:rPr lang="en-GB" altLang="en-US" u="sng" smtClean="0">
                <a:latin typeface="Arial" pitchFamily="34" charset="0"/>
              </a:rPr>
              <a:t>Water sector :</a:t>
            </a:r>
            <a:r>
              <a:rPr lang="en-GB" altLang="en-US" smtClean="0">
                <a:latin typeface="Arial" pitchFamily="34" charset="0"/>
              </a:rPr>
              <a:t> From 26 transactions mainly management and lease contracts in sub-Saharan African countries 40% have been cancelled before completion.</a:t>
            </a:r>
          </a:p>
          <a:p>
            <a:r>
              <a:rPr lang="en-GB" altLang="en-US" smtClean="0">
                <a:latin typeface="Arial" pitchFamily="34" charset="0"/>
              </a:rPr>
              <a:t>(2010. AICD Africa Infrastructure Country Diagnostic; study administered by the WB and financed by the COM and other donors)</a:t>
            </a:r>
          </a:p>
        </p:txBody>
      </p:sp>
      <p:sp>
        <p:nvSpPr>
          <p:cNvPr id="64516" name="Slide Number Placeholder 3"/>
          <p:cNvSpPr>
            <a:spLocks noGrp="1"/>
          </p:cNvSpPr>
          <p:nvPr>
            <p:ph type="sldNum" sz="quarter" idx="5"/>
          </p:nvPr>
        </p:nvSpPr>
        <p:spPr>
          <a:noFill/>
        </p:spPr>
        <p:txBody>
          <a:bodyP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pPr eaLnBrk="1" hangingPunct="1"/>
            <a:fld id="{3B3056A0-2252-46AD-9561-E1DDAB6B282B}" type="slidenum">
              <a:rPr lang="en-GB" altLang="en-US" sz="1200" b="0" smtClean="0">
                <a:solidFill>
                  <a:schemeClr val="tx1"/>
                </a:solidFill>
                <a:latin typeface="Arial" pitchFamily="34" charset="0"/>
              </a:rPr>
              <a:pPr eaLnBrk="1" hangingPunct="1"/>
              <a:t>32</a:t>
            </a:fld>
            <a:endParaRPr lang="en-GB" altLang="en-US" sz="1200" b="0" smtClean="0">
              <a:solidFill>
                <a:schemeClr val="tx1"/>
              </a:solidFill>
              <a:latin typeface="Arial" pitchFamily="34" charset="0"/>
            </a:endParaRPr>
          </a:p>
        </p:txBody>
      </p:sp>
    </p:spTree>
    <p:extLst>
      <p:ext uri="{BB962C8B-B14F-4D97-AF65-F5344CB8AC3E}">
        <p14:creationId xmlns:p14="http://schemas.microsoft.com/office/powerpoint/2010/main" val="362425889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a:ln/>
        </p:spPr>
      </p:sp>
      <p:sp>
        <p:nvSpPr>
          <p:cNvPr id="65539" name="Notes Placeholder 2"/>
          <p:cNvSpPr>
            <a:spLocks noGrp="1"/>
          </p:cNvSpPr>
          <p:nvPr>
            <p:ph type="body" idx="1"/>
          </p:nvPr>
        </p:nvSpPr>
        <p:spPr>
          <a:noFill/>
        </p:spPr>
        <p:txBody>
          <a:bodyPr/>
          <a:lstStyle/>
          <a:p>
            <a:endParaRPr lang="en-US" altLang="en-US" smtClean="0">
              <a:latin typeface="Arial" pitchFamily="34" charset="0"/>
            </a:endParaRPr>
          </a:p>
        </p:txBody>
      </p:sp>
      <p:sp>
        <p:nvSpPr>
          <p:cNvPr id="65540" name="Slide Number Placeholder 3"/>
          <p:cNvSpPr>
            <a:spLocks noGrp="1"/>
          </p:cNvSpPr>
          <p:nvPr>
            <p:ph type="sldNum" sz="quarter" idx="5"/>
          </p:nvPr>
        </p:nvSpPr>
        <p:spPr>
          <a:noFill/>
        </p:spPr>
        <p:txBody>
          <a:bodyP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pPr eaLnBrk="1" hangingPunct="1"/>
            <a:fld id="{2642619F-ADDD-4B4F-AFE0-85B962A05EF2}" type="slidenum">
              <a:rPr lang="en-GB" altLang="en-US" sz="1200" b="0" smtClean="0">
                <a:solidFill>
                  <a:schemeClr val="tx1"/>
                </a:solidFill>
                <a:latin typeface="Arial" pitchFamily="34" charset="0"/>
              </a:rPr>
              <a:pPr eaLnBrk="1" hangingPunct="1"/>
              <a:t>33</a:t>
            </a:fld>
            <a:endParaRPr lang="en-GB" altLang="en-US" sz="1200" b="0" smtClean="0">
              <a:solidFill>
                <a:schemeClr val="tx1"/>
              </a:solidFill>
              <a:latin typeface="Arial" pitchFamily="34" charset="0"/>
            </a:endParaRPr>
          </a:p>
        </p:txBody>
      </p:sp>
    </p:spTree>
    <p:extLst>
      <p:ext uri="{BB962C8B-B14F-4D97-AF65-F5344CB8AC3E}">
        <p14:creationId xmlns:p14="http://schemas.microsoft.com/office/powerpoint/2010/main" val="426219709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a:ln/>
        </p:spPr>
      </p:sp>
      <p:sp>
        <p:nvSpPr>
          <p:cNvPr id="66563" name="Notes Placeholder 2"/>
          <p:cNvSpPr>
            <a:spLocks noGrp="1"/>
          </p:cNvSpPr>
          <p:nvPr>
            <p:ph type="body" idx="1"/>
          </p:nvPr>
        </p:nvSpPr>
        <p:spPr>
          <a:noFill/>
        </p:spPr>
        <p:txBody>
          <a:bodyPr/>
          <a:lstStyle/>
          <a:p>
            <a:r>
              <a:rPr lang="en-GB" altLang="en-US" smtClean="0">
                <a:latin typeface="Arial" pitchFamily="34" charset="0"/>
              </a:rPr>
              <a:t>Volta river. Akosombo dam</a:t>
            </a:r>
          </a:p>
        </p:txBody>
      </p:sp>
      <p:sp>
        <p:nvSpPr>
          <p:cNvPr id="66564" name="Slide Number Placeholder 3"/>
          <p:cNvSpPr>
            <a:spLocks noGrp="1"/>
          </p:cNvSpPr>
          <p:nvPr>
            <p:ph type="sldNum" sz="quarter" idx="5"/>
          </p:nvPr>
        </p:nvSpPr>
        <p:spPr>
          <a:noFill/>
        </p:spPr>
        <p:txBody>
          <a:bodyP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pPr eaLnBrk="1" hangingPunct="1"/>
            <a:fld id="{2DC7AF1B-492E-4E5A-B2D5-867A1DB5C25A}" type="slidenum">
              <a:rPr lang="en-GB" altLang="en-US" sz="1200" b="0" smtClean="0">
                <a:solidFill>
                  <a:schemeClr val="tx1"/>
                </a:solidFill>
                <a:latin typeface="Arial" pitchFamily="34" charset="0"/>
              </a:rPr>
              <a:pPr eaLnBrk="1" hangingPunct="1"/>
              <a:t>34</a:t>
            </a:fld>
            <a:endParaRPr lang="en-GB" altLang="en-US" sz="1200" b="0" smtClean="0">
              <a:solidFill>
                <a:schemeClr val="tx1"/>
              </a:solidFill>
              <a:latin typeface="Arial" pitchFamily="34" charset="0"/>
            </a:endParaRPr>
          </a:p>
        </p:txBody>
      </p:sp>
    </p:spTree>
    <p:extLst>
      <p:ext uri="{BB962C8B-B14F-4D97-AF65-F5344CB8AC3E}">
        <p14:creationId xmlns:p14="http://schemas.microsoft.com/office/powerpoint/2010/main" val="29860640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ln/>
        </p:spPr>
      </p:sp>
      <p:sp>
        <p:nvSpPr>
          <p:cNvPr id="38915" name="Notes Placeholder 2"/>
          <p:cNvSpPr>
            <a:spLocks noGrp="1"/>
          </p:cNvSpPr>
          <p:nvPr>
            <p:ph type="body" idx="1"/>
          </p:nvPr>
        </p:nvSpPr>
        <p:spPr>
          <a:noFill/>
        </p:spPr>
        <p:txBody>
          <a:bodyPr/>
          <a:lstStyle/>
          <a:p>
            <a:endParaRPr lang="en-US" altLang="en-US" smtClean="0">
              <a:latin typeface="Arial" pitchFamily="34" charset="0"/>
            </a:endParaRPr>
          </a:p>
        </p:txBody>
      </p:sp>
      <p:sp>
        <p:nvSpPr>
          <p:cNvPr id="38916" name="Slide Number Placeholder 3"/>
          <p:cNvSpPr>
            <a:spLocks noGrp="1"/>
          </p:cNvSpPr>
          <p:nvPr>
            <p:ph type="sldNum" sz="quarter" idx="5"/>
          </p:nvPr>
        </p:nvSpPr>
        <p:spPr>
          <a:noFill/>
        </p:spPr>
        <p:txBody>
          <a:bodyP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pPr eaLnBrk="1" hangingPunct="1"/>
            <a:fld id="{78ED078A-3195-420F-B4B4-F658A8816DEE}" type="slidenum">
              <a:rPr lang="en-GB" altLang="en-US" sz="1200" b="0" smtClean="0">
                <a:solidFill>
                  <a:schemeClr val="tx1"/>
                </a:solidFill>
                <a:latin typeface="Arial" pitchFamily="34" charset="0"/>
              </a:rPr>
              <a:pPr eaLnBrk="1" hangingPunct="1"/>
              <a:t>4</a:t>
            </a:fld>
            <a:endParaRPr lang="en-GB" altLang="en-US" sz="1200" b="0" smtClean="0">
              <a:solidFill>
                <a:schemeClr val="tx1"/>
              </a:solidFill>
              <a:latin typeface="Arial" pitchFamily="34" charset="0"/>
            </a:endParaRPr>
          </a:p>
        </p:txBody>
      </p:sp>
    </p:spTree>
    <p:extLst>
      <p:ext uri="{BB962C8B-B14F-4D97-AF65-F5344CB8AC3E}">
        <p14:creationId xmlns:p14="http://schemas.microsoft.com/office/powerpoint/2010/main" val="39406012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a:ln/>
        </p:spPr>
      </p:sp>
      <p:sp>
        <p:nvSpPr>
          <p:cNvPr id="39939" name="Notes Placeholder 2"/>
          <p:cNvSpPr>
            <a:spLocks noGrp="1"/>
          </p:cNvSpPr>
          <p:nvPr>
            <p:ph type="body" idx="1"/>
          </p:nvPr>
        </p:nvSpPr>
        <p:spPr>
          <a:noFill/>
        </p:spPr>
        <p:txBody>
          <a:bodyPr/>
          <a:lstStyle/>
          <a:p>
            <a:endParaRPr lang="en-US" altLang="en-US" smtClean="0">
              <a:latin typeface="Arial" pitchFamily="34" charset="0"/>
            </a:endParaRPr>
          </a:p>
        </p:txBody>
      </p:sp>
      <p:sp>
        <p:nvSpPr>
          <p:cNvPr id="39940" name="Slide Number Placeholder 3"/>
          <p:cNvSpPr>
            <a:spLocks noGrp="1"/>
          </p:cNvSpPr>
          <p:nvPr>
            <p:ph type="sldNum" sz="quarter" idx="5"/>
          </p:nvPr>
        </p:nvSpPr>
        <p:spPr>
          <a:noFill/>
        </p:spPr>
        <p:txBody>
          <a:bodyP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pPr eaLnBrk="1" hangingPunct="1"/>
            <a:fld id="{0EAE0D54-61E2-48DA-8F4E-4EA3F7386A43}" type="slidenum">
              <a:rPr lang="en-GB" altLang="en-US" sz="1200" b="0" smtClean="0">
                <a:solidFill>
                  <a:schemeClr val="tx1"/>
                </a:solidFill>
                <a:latin typeface="Arial" pitchFamily="34" charset="0"/>
              </a:rPr>
              <a:pPr eaLnBrk="1" hangingPunct="1"/>
              <a:t>5</a:t>
            </a:fld>
            <a:endParaRPr lang="en-GB" altLang="en-US" sz="1200" b="0" smtClean="0">
              <a:solidFill>
                <a:schemeClr val="tx1"/>
              </a:solidFill>
              <a:latin typeface="Arial" pitchFamily="34" charset="0"/>
            </a:endParaRPr>
          </a:p>
        </p:txBody>
      </p:sp>
    </p:spTree>
    <p:extLst>
      <p:ext uri="{BB962C8B-B14F-4D97-AF65-F5344CB8AC3E}">
        <p14:creationId xmlns:p14="http://schemas.microsoft.com/office/powerpoint/2010/main" val="37337817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ln/>
        </p:spPr>
      </p:sp>
      <p:sp>
        <p:nvSpPr>
          <p:cNvPr id="43011" name="Notes Placeholder 2"/>
          <p:cNvSpPr>
            <a:spLocks noGrp="1"/>
          </p:cNvSpPr>
          <p:nvPr>
            <p:ph type="body" idx="1"/>
          </p:nvPr>
        </p:nvSpPr>
        <p:spPr>
          <a:noFill/>
        </p:spPr>
        <p:txBody>
          <a:bodyPr/>
          <a:lstStyle/>
          <a:p>
            <a:endParaRPr lang="en-US" altLang="en-US" smtClean="0">
              <a:latin typeface="Arial" pitchFamily="34" charset="0"/>
            </a:endParaRPr>
          </a:p>
        </p:txBody>
      </p:sp>
      <p:sp>
        <p:nvSpPr>
          <p:cNvPr id="43012" name="Slide Number Placeholder 3"/>
          <p:cNvSpPr>
            <a:spLocks noGrp="1"/>
          </p:cNvSpPr>
          <p:nvPr>
            <p:ph type="sldNum" sz="quarter" idx="5"/>
          </p:nvPr>
        </p:nvSpPr>
        <p:spPr>
          <a:noFill/>
        </p:spPr>
        <p:txBody>
          <a:bodyP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pPr eaLnBrk="1" hangingPunct="1"/>
            <a:fld id="{D928D7B1-8EE1-4F9C-89A3-1278360910CF}" type="slidenum">
              <a:rPr lang="en-GB" altLang="en-US" sz="1200" b="0" smtClean="0">
                <a:solidFill>
                  <a:schemeClr val="tx1"/>
                </a:solidFill>
                <a:latin typeface="Arial" pitchFamily="34" charset="0"/>
              </a:rPr>
              <a:pPr eaLnBrk="1" hangingPunct="1"/>
              <a:t>6</a:t>
            </a:fld>
            <a:endParaRPr lang="en-GB" altLang="en-US" sz="1200" b="0" smtClean="0">
              <a:solidFill>
                <a:schemeClr val="tx1"/>
              </a:solidFill>
              <a:latin typeface="Arial" pitchFamily="34" charset="0"/>
            </a:endParaRPr>
          </a:p>
        </p:txBody>
      </p:sp>
    </p:spTree>
    <p:extLst>
      <p:ext uri="{BB962C8B-B14F-4D97-AF65-F5344CB8AC3E}">
        <p14:creationId xmlns:p14="http://schemas.microsoft.com/office/powerpoint/2010/main" val="35290687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40963" name="Notes Placeholder 2"/>
          <p:cNvSpPr>
            <a:spLocks noGrp="1"/>
          </p:cNvSpPr>
          <p:nvPr>
            <p:ph type="body" idx="1"/>
          </p:nvPr>
        </p:nvSpPr>
        <p:spPr>
          <a:noFill/>
        </p:spPr>
        <p:txBody>
          <a:bodyPr/>
          <a:lstStyle/>
          <a:p>
            <a:endParaRPr lang="en-US" altLang="en-US" smtClean="0">
              <a:latin typeface="Arial" pitchFamily="34" charset="0"/>
            </a:endParaRPr>
          </a:p>
        </p:txBody>
      </p:sp>
      <p:sp>
        <p:nvSpPr>
          <p:cNvPr id="40964" name="Slide Number Placeholder 3"/>
          <p:cNvSpPr>
            <a:spLocks noGrp="1"/>
          </p:cNvSpPr>
          <p:nvPr>
            <p:ph type="sldNum" sz="quarter" idx="5"/>
          </p:nvPr>
        </p:nvSpPr>
        <p:spPr>
          <a:noFill/>
        </p:spPr>
        <p:txBody>
          <a:bodyP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pPr eaLnBrk="1" hangingPunct="1"/>
            <a:fld id="{B157F979-584F-4E69-8EB2-A17F50346F5D}" type="slidenum">
              <a:rPr lang="en-GB" altLang="en-US" sz="1200" b="0" smtClean="0">
                <a:solidFill>
                  <a:schemeClr val="tx1"/>
                </a:solidFill>
                <a:latin typeface="Arial" pitchFamily="34" charset="0"/>
              </a:rPr>
              <a:pPr eaLnBrk="1" hangingPunct="1"/>
              <a:t>7</a:t>
            </a:fld>
            <a:endParaRPr lang="en-GB" altLang="en-US" sz="1200" b="0" smtClean="0">
              <a:solidFill>
                <a:schemeClr val="tx1"/>
              </a:solidFill>
              <a:latin typeface="Arial" pitchFamily="34" charset="0"/>
            </a:endParaRPr>
          </a:p>
        </p:txBody>
      </p:sp>
    </p:spTree>
    <p:extLst>
      <p:ext uri="{BB962C8B-B14F-4D97-AF65-F5344CB8AC3E}">
        <p14:creationId xmlns:p14="http://schemas.microsoft.com/office/powerpoint/2010/main" val="1111749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41987" name="Notes Placeholder 2"/>
          <p:cNvSpPr>
            <a:spLocks noGrp="1"/>
          </p:cNvSpPr>
          <p:nvPr>
            <p:ph type="body" idx="1"/>
          </p:nvPr>
        </p:nvSpPr>
        <p:spPr>
          <a:noFill/>
        </p:spPr>
        <p:txBody>
          <a:bodyPr/>
          <a:lstStyle/>
          <a:p>
            <a:endParaRPr lang="en-US" altLang="en-US" smtClean="0">
              <a:latin typeface="Arial" pitchFamily="34" charset="0"/>
            </a:endParaRPr>
          </a:p>
        </p:txBody>
      </p:sp>
      <p:sp>
        <p:nvSpPr>
          <p:cNvPr id="41988" name="Slide Number Placeholder 3"/>
          <p:cNvSpPr>
            <a:spLocks noGrp="1"/>
          </p:cNvSpPr>
          <p:nvPr>
            <p:ph type="sldNum" sz="quarter" idx="5"/>
          </p:nvPr>
        </p:nvSpPr>
        <p:spPr>
          <a:noFill/>
        </p:spPr>
        <p:txBody>
          <a:bodyP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pPr eaLnBrk="1" hangingPunct="1"/>
            <a:fld id="{A0ABF6FC-438C-4788-9633-EC25E08844C0}" type="slidenum">
              <a:rPr lang="en-GB" altLang="en-US" sz="1200" b="0" smtClean="0">
                <a:solidFill>
                  <a:schemeClr val="tx1"/>
                </a:solidFill>
                <a:latin typeface="Arial" pitchFamily="34" charset="0"/>
              </a:rPr>
              <a:pPr eaLnBrk="1" hangingPunct="1"/>
              <a:t>8</a:t>
            </a:fld>
            <a:endParaRPr lang="en-GB" altLang="en-US" sz="1200" b="0" smtClean="0">
              <a:solidFill>
                <a:schemeClr val="tx1"/>
              </a:solidFill>
              <a:latin typeface="Arial" pitchFamily="34" charset="0"/>
            </a:endParaRPr>
          </a:p>
        </p:txBody>
      </p:sp>
    </p:spTree>
    <p:extLst>
      <p:ext uri="{BB962C8B-B14F-4D97-AF65-F5344CB8AC3E}">
        <p14:creationId xmlns:p14="http://schemas.microsoft.com/office/powerpoint/2010/main" val="37230954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lvl1pPr eaLnBrk="0" hangingPunct="0">
              <a:defRPr>
                <a:solidFill>
                  <a:schemeClr val="bg2"/>
                </a:solidFill>
                <a:latin typeface="Arial" pitchFamily="34" charset="0"/>
              </a:defRPr>
            </a:lvl1pPr>
            <a:lvl2pPr marL="742950" indent="-285750" eaLnBrk="0" hangingPunct="0">
              <a:defRPr>
                <a:solidFill>
                  <a:schemeClr val="bg2"/>
                </a:solidFill>
                <a:latin typeface="Arial" pitchFamily="34" charset="0"/>
              </a:defRPr>
            </a:lvl2pPr>
            <a:lvl3pPr marL="1143000" indent="-228600" eaLnBrk="0" hangingPunct="0">
              <a:defRPr>
                <a:solidFill>
                  <a:schemeClr val="bg2"/>
                </a:solidFill>
                <a:latin typeface="Arial" pitchFamily="34" charset="0"/>
              </a:defRPr>
            </a:lvl3pPr>
            <a:lvl4pPr marL="1600200" indent="-228600" eaLnBrk="0" hangingPunct="0">
              <a:defRPr>
                <a:solidFill>
                  <a:schemeClr val="bg2"/>
                </a:solidFill>
                <a:latin typeface="Arial" pitchFamily="34" charset="0"/>
              </a:defRPr>
            </a:lvl4pPr>
            <a:lvl5pPr marL="2057400" indent="-228600" eaLnBrk="0" hangingPunct="0">
              <a:defRPr>
                <a:solidFill>
                  <a:schemeClr val="bg2"/>
                </a:solidFill>
                <a:latin typeface="Arial" pitchFamily="34" charset="0"/>
              </a:defRPr>
            </a:lvl5pPr>
            <a:lvl6pPr marL="2514600" indent="-228600" algn="ctr" eaLnBrk="0" fontAlgn="base" hangingPunct="0">
              <a:spcBef>
                <a:spcPct val="0"/>
              </a:spcBef>
              <a:spcAft>
                <a:spcPct val="0"/>
              </a:spcAft>
              <a:defRPr>
                <a:solidFill>
                  <a:schemeClr val="bg2"/>
                </a:solidFill>
                <a:latin typeface="Arial" pitchFamily="34" charset="0"/>
              </a:defRPr>
            </a:lvl6pPr>
            <a:lvl7pPr marL="2971800" indent="-228600" algn="ctr" eaLnBrk="0" fontAlgn="base" hangingPunct="0">
              <a:spcBef>
                <a:spcPct val="0"/>
              </a:spcBef>
              <a:spcAft>
                <a:spcPct val="0"/>
              </a:spcAft>
              <a:defRPr>
                <a:solidFill>
                  <a:schemeClr val="bg2"/>
                </a:solidFill>
                <a:latin typeface="Arial" pitchFamily="34" charset="0"/>
              </a:defRPr>
            </a:lvl7pPr>
            <a:lvl8pPr marL="3429000" indent="-228600" algn="ctr" eaLnBrk="0" fontAlgn="base" hangingPunct="0">
              <a:spcBef>
                <a:spcPct val="0"/>
              </a:spcBef>
              <a:spcAft>
                <a:spcPct val="0"/>
              </a:spcAft>
              <a:defRPr>
                <a:solidFill>
                  <a:schemeClr val="bg2"/>
                </a:solidFill>
                <a:latin typeface="Arial" pitchFamily="34" charset="0"/>
              </a:defRPr>
            </a:lvl8pPr>
            <a:lvl9pPr marL="3886200" indent="-228600" algn="ctr" eaLnBrk="0" fontAlgn="base" hangingPunct="0">
              <a:spcBef>
                <a:spcPct val="0"/>
              </a:spcBef>
              <a:spcAft>
                <a:spcPct val="0"/>
              </a:spcAft>
              <a:defRPr>
                <a:solidFill>
                  <a:schemeClr val="bg2"/>
                </a:solidFill>
                <a:latin typeface="Arial" pitchFamily="34" charset="0"/>
              </a:defRPr>
            </a:lvl9pPr>
          </a:lstStyle>
          <a:p>
            <a:pPr eaLnBrk="1" hangingPunct="1"/>
            <a:fld id="{A9E5091A-6F0B-4191-B3C8-149728CEC5BC}" type="slidenum">
              <a:rPr lang="fr-FR" altLang="en-US" smtClean="0">
                <a:solidFill>
                  <a:schemeClr val="tx1"/>
                </a:solidFill>
              </a:rPr>
              <a:pPr eaLnBrk="1" hangingPunct="1"/>
              <a:t>10</a:t>
            </a:fld>
            <a:endParaRPr lang="fr-FR" altLang="en-US" smtClean="0">
              <a:solidFill>
                <a:schemeClr val="tx1"/>
              </a:solidFill>
            </a:endParaRPr>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p:spPr>
        <p:txBody>
          <a:bodyPr/>
          <a:lstStyle/>
          <a:p>
            <a:pPr eaLnBrk="1" hangingPunct="1"/>
            <a:r>
              <a:rPr lang="en-GB" altLang="en-US" smtClean="0"/>
              <a:t>1 billion for Water and sanitation, maternal health, hunger and child mortality </a:t>
            </a:r>
          </a:p>
        </p:txBody>
      </p:sp>
    </p:spTree>
    <p:extLst>
      <p:ext uri="{BB962C8B-B14F-4D97-AF65-F5344CB8AC3E}">
        <p14:creationId xmlns:p14="http://schemas.microsoft.com/office/powerpoint/2010/main" val="30381278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9"/>
          <p:cNvSpPr>
            <a:spLocks noChangeArrowheads="1"/>
          </p:cNvSpPr>
          <p:nvPr/>
        </p:nvSpPr>
        <p:spPr bwMode="auto">
          <a:xfrm>
            <a:off x="0" y="981075"/>
            <a:ext cx="9180513" cy="5876925"/>
          </a:xfrm>
          <a:prstGeom prst="rect">
            <a:avLst/>
          </a:prstGeom>
          <a:solidFill>
            <a:srgbClr val="0F5494"/>
          </a:solidFill>
          <a:ln w="25400" algn="ctr">
            <a:solidFill>
              <a:srgbClr val="0F5494"/>
            </a:solidFill>
            <a:miter lim="800000"/>
            <a:headEnd/>
            <a:tailEnd/>
          </a:ln>
          <a:effectLst>
            <a:outerShdw dist="23000" dir="5400000" rotWithShape="0">
              <a:srgbClr val="000000">
                <a:alpha val="34998"/>
              </a:srgbClr>
            </a:outerShdw>
          </a:effectLst>
        </p:spPr>
        <p:txBody>
          <a:bodyPr anchor="ctr"/>
          <a:lstStyle/>
          <a:p>
            <a:pPr algn="ctr" defTabSz="457200" fontAlgn="base">
              <a:spcBef>
                <a:spcPct val="0"/>
              </a:spcBef>
              <a:spcAft>
                <a:spcPct val="0"/>
              </a:spcAft>
            </a:pPr>
            <a:endParaRPr lang="en-US" altLang="en-US">
              <a:solidFill>
                <a:srgbClr val="FFFFFF"/>
              </a:solidFill>
            </a:endParaRPr>
          </a:p>
        </p:txBody>
      </p:sp>
      <p:pic>
        <p:nvPicPr>
          <p:cNvPr id="5" name="Picture 6" descr="LOGO CE-EN-quadri.eps"/>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3849688" y="258763"/>
            <a:ext cx="1436687" cy="99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userDrawn="1"/>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a:solidFill>
                <a:srgbClr val="FFFFFF"/>
              </a:solidFill>
            </a:endParaRPr>
          </a:p>
        </p:txBody>
      </p:sp>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pPr lvl="0"/>
            <a:r>
              <a:rPr lang="fr-BE" altLang="en-US" noProof="0" smtClean="0"/>
              <a:t>Title</a:t>
            </a:r>
            <a:endParaRPr lang="en-GB" altLang="en-US" noProof="0" smtClean="0"/>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pPr lvl="0"/>
            <a:r>
              <a:rPr lang="fr-BE" altLang="en-US" noProof="0" smtClean="0"/>
              <a:t>Subtitle</a:t>
            </a:r>
            <a:endParaRPr lang="en-GB" altLang="en-US" noProof="0" smtClean="0"/>
          </a:p>
        </p:txBody>
      </p:sp>
      <p:sp>
        <p:nvSpPr>
          <p:cNvPr id="7" name="Rectangle 6"/>
          <p:cNvSpPr>
            <a:spLocks noGrp="1" noChangeArrowheads="1"/>
          </p:cNvSpPr>
          <p:nvPr>
            <p:ph type="dt" sz="half" idx="10"/>
          </p:nvPr>
        </p:nvSpPr>
        <p:spPr/>
        <p:txBody>
          <a:bodyPr/>
          <a:lstStyle>
            <a:lvl1pPr>
              <a:defRPr sz="1200" b="1">
                <a:solidFill>
                  <a:schemeClr val="bg1"/>
                </a:solidFill>
                <a:latin typeface="+mn-lt"/>
              </a:defRPr>
            </a:lvl1pPr>
          </a:lstStyle>
          <a:p>
            <a:pPr>
              <a:defRPr/>
            </a:pPr>
            <a:fld id="{1796F1D2-AD4C-4558-B772-479497959FF1}" type="datetime1">
              <a:rPr lang="en-US" altLang="en-US">
                <a:solidFill>
                  <a:srgbClr val="FFFFFF"/>
                </a:solidFill>
              </a:rPr>
              <a:pPr>
                <a:defRPr/>
              </a:pPr>
              <a:t>1/16/2015</a:t>
            </a:fld>
            <a:endParaRPr lang="en-GB" altLang="en-US">
              <a:solidFill>
                <a:srgbClr val="FFFFFF"/>
              </a:solidFill>
            </a:endParaRPr>
          </a:p>
        </p:txBody>
      </p:sp>
      <p:sp>
        <p:nvSpPr>
          <p:cNvPr id="8" name="Rectangle 7"/>
          <p:cNvSpPr>
            <a:spLocks noGrp="1" noChangeArrowheads="1"/>
          </p:cNvSpPr>
          <p:nvPr>
            <p:ph type="ftr" sz="quarter" idx="11"/>
          </p:nvPr>
        </p:nvSpPr>
        <p:spPr/>
        <p:txBody>
          <a:bodyPr/>
          <a:lstStyle>
            <a:lvl1pPr>
              <a:defRPr>
                <a:solidFill>
                  <a:schemeClr val="bg1"/>
                </a:solidFill>
                <a:latin typeface="+mn-lt"/>
              </a:defRPr>
            </a:lvl1pPr>
          </a:lstStyle>
          <a:p>
            <a:pPr>
              <a:defRPr/>
            </a:pPr>
            <a:endParaRPr lang="en-GB" altLang="en-US">
              <a:solidFill>
                <a:srgbClr val="FFFFFF"/>
              </a:solidFill>
            </a:endParaRPr>
          </a:p>
        </p:txBody>
      </p:sp>
      <p:sp>
        <p:nvSpPr>
          <p:cNvPr id="9" name="Rectangle 8"/>
          <p:cNvSpPr>
            <a:spLocks noGrp="1" noChangeArrowheads="1"/>
          </p:cNvSpPr>
          <p:nvPr>
            <p:ph type="sldNum" sz="quarter" idx="12"/>
          </p:nvPr>
        </p:nvSpPr>
        <p:spPr/>
        <p:txBody>
          <a:bodyPr/>
          <a:lstStyle>
            <a:lvl1pPr>
              <a:defRPr>
                <a:solidFill>
                  <a:schemeClr val="bg1"/>
                </a:solidFill>
                <a:latin typeface="+mn-lt"/>
              </a:defRPr>
            </a:lvl1pPr>
          </a:lstStyle>
          <a:p>
            <a:pPr>
              <a:defRPr/>
            </a:pPr>
            <a:fld id="{A8133A06-8DA3-405A-BC9E-72E8F5EC27E0}" type="slidenum">
              <a:rPr lang="en-GB" altLang="en-US">
                <a:solidFill>
                  <a:srgbClr val="FFFFFF"/>
                </a:solidFill>
              </a:rPr>
              <a:pPr>
                <a:defRPr/>
              </a:pPr>
              <a:t>‹#›</a:t>
            </a:fld>
            <a:endParaRPr lang="en-GB" altLang="en-US">
              <a:solidFill>
                <a:srgbClr val="FFFFFF"/>
              </a:solidFill>
            </a:endParaRPr>
          </a:p>
        </p:txBody>
      </p:sp>
    </p:spTree>
    <p:extLst>
      <p:ext uri="{BB962C8B-B14F-4D97-AF65-F5344CB8AC3E}">
        <p14:creationId xmlns:p14="http://schemas.microsoft.com/office/powerpoint/2010/main" val="20593797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fld id="{F9ECB9EC-540E-4F30-9888-1BD613667B6A}" type="datetime1">
              <a:rPr lang="en-US" altLang="en-US">
                <a:solidFill>
                  <a:srgbClr val="000000"/>
                </a:solidFill>
              </a:rPr>
              <a:pPr>
                <a:defRPr/>
              </a:pPr>
              <a:t>1/16/2015</a:t>
            </a:fld>
            <a:endParaRPr lang="en-GB" alt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2BAA2B1E-3124-40B9-80FA-4BC6D15F094E}"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16340220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1339850"/>
            <a:ext cx="2071687" cy="46815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fld id="{D26EFA5D-BE77-4514-AE48-7163CCF1ED0E}" type="datetime1">
              <a:rPr lang="en-US" altLang="en-US">
                <a:solidFill>
                  <a:srgbClr val="000000"/>
                </a:solidFill>
              </a:rPr>
              <a:pPr>
                <a:defRPr/>
              </a:pPr>
              <a:t>1/16/2015</a:t>
            </a:fld>
            <a:endParaRPr lang="en-GB" alt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C67822DC-8A67-435D-B70C-AC077E81D2F7}"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32111348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fld id="{413D5D4F-6227-4B7A-8D57-3D1D2E949468}" type="datetime1">
              <a:rPr lang="en-US" altLang="en-US">
                <a:solidFill>
                  <a:srgbClr val="000000"/>
                </a:solidFill>
              </a:rPr>
              <a:pPr>
                <a:defRPr/>
              </a:pPr>
              <a:t>1/16/2015</a:t>
            </a:fld>
            <a:endParaRPr lang="en-GB" alt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E6BDB49-EF50-4EE9-A07A-D36E7FD06CBD}"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6646884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CBEA91B-4D1E-4EEB-87FD-9DE152A506D0}" type="datetime1">
              <a:rPr lang="en-US" altLang="en-US">
                <a:solidFill>
                  <a:srgbClr val="000000"/>
                </a:solidFill>
              </a:rPr>
              <a:pPr>
                <a:defRPr/>
              </a:pPr>
              <a:t>1/16/2015</a:t>
            </a:fld>
            <a:endParaRPr lang="en-GB" alt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C56A1EF6-0BD6-445B-95DC-90456501842F}"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35951813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fld id="{BD0CD44D-F078-4BDD-B6D3-BEFD3B777557}" type="datetime1">
              <a:rPr lang="en-US" altLang="en-US">
                <a:solidFill>
                  <a:srgbClr val="000000"/>
                </a:solidFill>
              </a:rPr>
              <a:pPr>
                <a:defRPr/>
              </a:pPr>
              <a:t>1/16/2015</a:t>
            </a:fld>
            <a:endParaRPr lang="en-GB" alt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4DC336D-D007-4802-B82D-404A54C0ADC9}"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5533603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fld id="{EED20A5E-7C05-4AB4-9A15-A94205A62081}" type="datetime1">
              <a:rPr lang="en-US" altLang="en-US">
                <a:solidFill>
                  <a:srgbClr val="000000"/>
                </a:solidFill>
              </a:rPr>
              <a:pPr>
                <a:defRPr/>
              </a:pPr>
              <a:t>1/16/2015</a:t>
            </a:fld>
            <a:endParaRPr lang="en-GB" alt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62D8A0A7-A333-4ACC-9BF6-F4203DD11318}"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32762494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fld id="{4B82CDD7-EF31-4512-A2F9-7C7F9D7FD727}" type="datetime1">
              <a:rPr lang="en-US" altLang="en-US">
                <a:solidFill>
                  <a:srgbClr val="000000"/>
                </a:solidFill>
              </a:rPr>
              <a:pPr>
                <a:defRPr/>
              </a:pPr>
              <a:t>1/16/2015</a:t>
            </a:fld>
            <a:endParaRPr lang="en-GB" alt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620D7EB-ABD0-4D9E-8A07-DD56129174DE}"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9107184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69838DFB-158F-4CED-9CE9-27D50BC4E536}" type="datetime1">
              <a:rPr lang="en-US" altLang="en-US">
                <a:solidFill>
                  <a:srgbClr val="000000"/>
                </a:solidFill>
              </a:rPr>
              <a:pPr>
                <a:defRPr/>
              </a:pPr>
              <a:t>1/16/2015</a:t>
            </a:fld>
            <a:endParaRPr lang="en-GB" alt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86D01522-46AD-43E3-88C7-EF5E59A33D5C}"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39962391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C0F6AE58-91FA-49A1-9EC6-85FA25902D8A}" type="datetime1">
              <a:rPr lang="en-US" altLang="en-US">
                <a:solidFill>
                  <a:srgbClr val="000000"/>
                </a:solidFill>
              </a:rPr>
              <a:pPr>
                <a:defRPr/>
              </a:pPr>
              <a:t>1/16/2015</a:t>
            </a:fld>
            <a:endParaRPr lang="en-GB" alt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3BCF1CF2-A3D7-4CC3-8328-2E22C80A7D5B}"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13821234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B7476481-700E-48C5-9426-5F1D2A167CCE}" type="datetime1">
              <a:rPr lang="en-US" altLang="en-US">
                <a:solidFill>
                  <a:srgbClr val="000000"/>
                </a:solidFill>
              </a:rPr>
              <a:pPr>
                <a:defRPr/>
              </a:pPr>
              <a:t>1/16/2015</a:t>
            </a:fld>
            <a:endParaRPr lang="en-GB" alt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996435F7-F4D8-4893-BDCD-8B4DEDC8A0AB}"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41454938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smtClean="0"/>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fr-BE" altLang="en-US" smtClean="0"/>
              <a:t>Second level</a:t>
            </a:r>
            <a:endParaRPr lang="en-GB" altLang="en-US" smtClean="0"/>
          </a:p>
          <a:p>
            <a:pPr lvl="1"/>
            <a:r>
              <a:rPr lang="en-GB" altLang="en-US" smtClean="0"/>
              <a:t>Third level</a:t>
            </a:r>
          </a:p>
          <a:p>
            <a:pPr lvl="2"/>
            <a:r>
              <a:rPr lang="en-GB" altLang="en-US" smtClean="0"/>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b="0">
                <a:solidFill>
                  <a:schemeClr val="tx1"/>
                </a:solidFill>
                <a:latin typeface="Arial" charset="0"/>
              </a:defRPr>
            </a:lvl1pPr>
          </a:lstStyle>
          <a:p>
            <a:pPr fontAlgn="base">
              <a:spcBef>
                <a:spcPct val="0"/>
              </a:spcBef>
              <a:spcAft>
                <a:spcPct val="0"/>
              </a:spcAft>
              <a:defRPr/>
            </a:pPr>
            <a:fld id="{21E74366-A201-4DEB-866C-0E20032CA069}" type="datetime1">
              <a:rPr lang="en-US" altLang="en-US">
                <a:solidFill>
                  <a:srgbClr val="000000"/>
                </a:solidFill>
              </a:rPr>
              <a:pPr fontAlgn="base">
                <a:spcBef>
                  <a:spcPct val="0"/>
                </a:spcBef>
                <a:spcAft>
                  <a:spcPct val="0"/>
                </a:spcAft>
                <a:defRPr/>
              </a:pPr>
              <a:t>1/16/2015</a:t>
            </a:fld>
            <a:endParaRPr lang="en-GB" altLang="en-US">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b="0">
                <a:solidFill>
                  <a:schemeClr val="tx1"/>
                </a:solidFill>
                <a:latin typeface="Arial" charset="0"/>
              </a:defRPr>
            </a:lvl1pPr>
          </a:lstStyle>
          <a:p>
            <a:pPr fontAlgn="base">
              <a:spcBef>
                <a:spcPct val="0"/>
              </a:spcBef>
              <a:spcAft>
                <a:spcPct val="0"/>
              </a:spcAft>
              <a:defRPr/>
            </a:pPr>
            <a:endParaRPr lang="en-GB" altLang="en-US">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b="0">
                <a:solidFill>
                  <a:schemeClr val="tx1"/>
                </a:solidFill>
                <a:latin typeface="Arial" charset="0"/>
              </a:defRPr>
            </a:lvl1pPr>
          </a:lstStyle>
          <a:p>
            <a:pPr fontAlgn="base">
              <a:spcBef>
                <a:spcPct val="0"/>
              </a:spcBef>
              <a:spcAft>
                <a:spcPct val="0"/>
              </a:spcAft>
              <a:defRPr/>
            </a:pPr>
            <a:fld id="{54388A6B-E622-4713-A470-A1CDAB233F32}" type="slidenum">
              <a:rPr lang="en-GB" altLang="en-US">
                <a:solidFill>
                  <a:srgbClr val="000000"/>
                </a:solidFill>
              </a:rPr>
              <a:pPr fontAlgn="base">
                <a:spcBef>
                  <a:spcPct val="0"/>
                </a:spcBef>
                <a:spcAft>
                  <a:spcPct val="0"/>
                </a:spcAft>
                <a:defRPr/>
              </a:pPr>
              <a:t>‹#›</a:t>
            </a:fld>
            <a:endParaRPr lang="en-GB" altLang="en-US">
              <a:solidFill>
                <a:srgbClr val="000000"/>
              </a:solidFill>
            </a:endParaRPr>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a:solidFill>
                <a:srgbClr val="FFFFFF"/>
              </a:solidFill>
            </a:endParaRPr>
          </a:p>
        </p:txBody>
      </p:sp>
      <p:sp>
        <p:nvSpPr>
          <p:cNvPr id="7" name="Rectangle 6"/>
          <p:cNvSpPr/>
          <p:nvPr/>
        </p:nvSpPr>
        <p:spPr>
          <a:xfrm>
            <a:off x="4262438" y="6659563"/>
            <a:ext cx="611187"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a:solidFill>
                <a:srgbClr val="FFFFFF"/>
              </a:solidFill>
            </a:endParaRPr>
          </a:p>
        </p:txBody>
      </p:sp>
      <p:pic>
        <p:nvPicPr>
          <p:cNvPr id="1033" name="Picture 17" descr="LOGO CE_Vertical_EN_NEG_quadri_HR"/>
          <p:cNvPicPr>
            <a:picLocks noChangeAspect="1" noChangeArrowheads="1"/>
          </p:cNvPicPr>
          <p:nvPr userDrawn="1"/>
        </p:nvPicPr>
        <p:blipFill>
          <a:blip r:embed="rId13" cstate="email">
            <a:extLst>
              <a:ext uri="{28A0092B-C50C-407E-A947-70E740481C1C}">
                <a14:useLocalDpi xmlns:a14="http://schemas.microsoft.com/office/drawing/2010/main"/>
              </a:ext>
            </a:extLst>
          </a:blip>
          <a:srcRect/>
          <a:stretch>
            <a:fillRect/>
          </a:stretch>
        </p:blipFill>
        <p:spPr bwMode="auto">
          <a:xfrm>
            <a:off x="3849688" y="258763"/>
            <a:ext cx="1436687" cy="100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9255278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jpeg"/><Relationship Id="rId13" Type="http://schemas.openxmlformats.org/officeDocument/2006/relationships/image" Target="../media/image10.jpeg"/><Relationship Id="rId3" Type="http://schemas.openxmlformats.org/officeDocument/2006/relationships/hyperlink" Target="http://images.google.com/imgres?imgurl=http://www.soschildrensvillages.org.uk/imgs/content/children-at-Cochabamba-Bolivia.jpg&amp;imgrefurl=http://www.soschildrensvillages.org.uk/sponsor-a-child/americas-child-sponsorship/bolivia.htm&amp;h=335&amp;w=500&amp;sz=57&amp;hl=en&amp;start=20&amp;um=1&amp;tbnid=YDVXO2HVQYsWUM:&amp;tbnh=87&amp;tbnw=130&amp;prev=/images?q=bolivia&amp;svnum=10&amp;um=1&amp;hl=en" TargetMode="External"/><Relationship Id="rId7" Type="http://schemas.openxmlformats.org/officeDocument/2006/relationships/hyperlink" Target="http://images.google.com/imgres?imgurl=http://www.thp.org/latinamerica/interview360.jpg&amp;imgrefurl=http://www.thp.org/latinamerica/&amp;h=360&amp;w=360&amp;sz=13&amp;hl=en&amp;start=14&amp;um=1&amp;tbnid=oIJVAqOWYbk2rM:&amp;tbnh=121&amp;tbnw=121&amp;prev=/images?q=latin+america&amp;svnum=10&amp;um=1&amp;hl=en&amp;sa=N" TargetMode="External"/><Relationship Id="rId12" Type="http://schemas.openxmlformats.org/officeDocument/2006/relationships/image" Target="../media/image9.jpeg"/><Relationship Id="rId17" Type="http://schemas.openxmlformats.org/officeDocument/2006/relationships/image" Target="../media/image12.jpeg"/><Relationship Id="rId2" Type="http://schemas.openxmlformats.org/officeDocument/2006/relationships/notesSlide" Target="../notesSlides/notesSlide1.xml"/><Relationship Id="rId16" Type="http://schemas.openxmlformats.org/officeDocument/2006/relationships/hyperlink" Target="http://images.google.com/imgres?imgurl=http://blog.pricegrabber.com/shopgreen/files/2007/07/eu-flag.gif&amp;imgrefurl=http://blog.pricegrabber.com/shopgreen/2007/07/&amp;h=349&amp;w=519&amp;sz=4&amp;hl=en&amp;start=1&amp;um=1&amp;tbnid=hVHHnfoBEKOpbM:&amp;tbnh=88&amp;tbnw=131&amp;prev=/images?q=european+union&amp;svnum=10&amp;um=1&amp;hl=en" TargetMode="External"/><Relationship Id="rId1" Type="http://schemas.openxmlformats.org/officeDocument/2006/relationships/slideLayout" Target="../slideLayouts/slideLayout1.xml"/><Relationship Id="rId6" Type="http://schemas.openxmlformats.org/officeDocument/2006/relationships/image" Target="../media/image4.jpeg"/><Relationship Id="rId11" Type="http://schemas.openxmlformats.org/officeDocument/2006/relationships/image" Target="../media/image8.jpeg"/><Relationship Id="rId5" Type="http://schemas.openxmlformats.org/officeDocument/2006/relationships/hyperlink" Target="http://images.google.com/imgres?imgurl=http://www.directrelief.org/uploadedImages/Where_We_Work/Countries/Bolivia/Bolivia.JPG&amp;imgrefurl=http://www.directrelief.org/WorkArea/linkit.aspx?LinkIdentifier=id&amp;ItemID=1290&amp;h=327&amp;w=490&amp;sz=48&amp;hl=en&amp;start=74&amp;um=1&amp;tbnid=oskldzFL8NdHIM:&amp;tbnh=87&amp;tbnw=130&amp;prev=/images?q=bolivia&amp;start=60&amp;ndsp=20&amp;svnum=10&amp;um=1&amp;hl=en&amp;sa=N" TargetMode="External"/><Relationship Id="rId15" Type="http://schemas.openxmlformats.org/officeDocument/2006/relationships/image" Target="../media/image11.jpeg"/><Relationship Id="rId10" Type="http://schemas.openxmlformats.org/officeDocument/2006/relationships/image" Target="../media/image7.jpeg"/><Relationship Id="rId4" Type="http://schemas.openxmlformats.org/officeDocument/2006/relationships/image" Target="../media/image3.jpeg"/><Relationship Id="rId9" Type="http://schemas.openxmlformats.org/officeDocument/2006/relationships/image" Target="../media/image6.jpeg"/><Relationship Id="rId14" Type="http://schemas.openxmlformats.org/officeDocument/2006/relationships/hyperlink" Target="http://images.google.com/imgres?imgurl=http://www.davestravelcorner.com/photos/laos/girl-Lao.jpg&amp;imgrefurl=http://www.davestravelcorner.com/photos/laos/&amp;h=516&amp;w=792&amp;sz=70&amp;hl=en&amp;start=21&amp;um=1&amp;tbnid=y4jrkxJDRBB3SM:&amp;tbnh=93&amp;tbnw=143&amp;prev=/images?q=lao&amp;start=20&amp;ndsp=20&amp;svnum=10&amp;um=1&amp;hl=en&amp;sa=N"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16.jpeg"/><Relationship Id="rId5" Type="http://schemas.openxmlformats.org/officeDocument/2006/relationships/image" Target="../media/image15.png"/><Relationship Id="rId4" Type="http://schemas.openxmlformats.org/officeDocument/2006/relationships/image" Target="../media/image14.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http://www.google.com/url?sa=i&amp;rct=j&amp;q=&amp;esrc=s&amp;frm=1&amp;source=images&amp;cd=&amp;cad=rja&amp;docid=kmhr24f293yIOM&amp;tbnid=AStOY_CcQwD91M:&amp;ved=0CAUQjRw&amp;url=http://dasibatamale.wordpress.com/2013/02/25/the-environment-is-a-secondary-concern-behind-peoples-livelihoods-and-rights/&amp;ei=h5lrUqn0GJD7kQfwyYFI&amp;bvm=bv.55123115,d.eW0&amp;psig=AFQjCNGSDr_kHNXtd2wBl7mb6um1lHh35A&amp;ust=1382869757925901" TargetMode="External"/><Relationship Id="rId2" Type="http://schemas.openxmlformats.org/officeDocument/2006/relationships/notesSlide" Target="../notesSlides/notesSlide32.xml"/><Relationship Id="rId1" Type="http://schemas.openxmlformats.org/officeDocument/2006/relationships/slideLayout" Target="../slideLayouts/slideLayout6.xml"/><Relationship Id="rId4" Type="http://schemas.openxmlformats.org/officeDocument/2006/relationships/image" Target="../media/image33.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23.jpeg"/><Relationship Id="rId3" Type="http://schemas.openxmlformats.org/officeDocument/2006/relationships/image" Target="../media/image18.jpeg"/><Relationship Id="rId7" Type="http://schemas.openxmlformats.org/officeDocument/2006/relationships/image" Target="../media/image22.jpeg"/><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image" Target="../media/image21.jpeg"/><Relationship Id="rId5" Type="http://schemas.openxmlformats.org/officeDocument/2006/relationships/image" Target="../media/image20.jpeg"/><Relationship Id="rId10" Type="http://schemas.openxmlformats.org/officeDocument/2006/relationships/image" Target="../media/image25.jpeg"/><Relationship Id="rId4" Type="http://schemas.openxmlformats.org/officeDocument/2006/relationships/image" Target="../media/image19.jpeg"/><Relationship Id="rId9" Type="http://schemas.openxmlformats.org/officeDocument/2006/relationships/image" Target="../media/image24.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5"/>
          <p:cNvSpPr>
            <a:spLocks noGrp="1" noChangeArrowheads="1"/>
          </p:cNvSpPr>
          <p:nvPr>
            <p:ph type="ctrTitle"/>
          </p:nvPr>
        </p:nvSpPr>
        <p:spPr>
          <a:xfrm>
            <a:off x="1588" y="1644650"/>
            <a:ext cx="9144000" cy="2376488"/>
          </a:xfrm>
        </p:spPr>
        <p:txBody>
          <a:bodyPr/>
          <a:lstStyle/>
          <a:p>
            <a:pPr indent="0" algn="ctr" eaLnBrk="1" hangingPunct="1"/>
            <a:r>
              <a:rPr lang="en-GB" altLang="en-US" sz="3200" dirty="0" smtClean="0"/>
              <a:t>for action</a:t>
            </a:r>
            <a:br>
              <a:rPr lang="en-GB" altLang="en-US" sz="3200" dirty="0" smtClean="0"/>
            </a:br>
            <a:endParaRPr lang="en-GB" altLang="en-US" sz="3200" dirty="0" smtClean="0"/>
          </a:p>
        </p:txBody>
      </p:sp>
      <p:sp>
        <p:nvSpPr>
          <p:cNvPr id="3075" name="Rectangle 6"/>
          <p:cNvSpPr>
            <a:spLocks noGrp="1" noChangeArrowheads="1"/>
          </p:cNvSpPr>
          <p:nvPr>
            <p:ph type="subTitle" idx="1"/>
          </p:nvPr>
        </p:nvSpPr>
        <p:spPr>
          <a:xfrm>
            <a:off x="260350" y="4076700"/>
            <a:ext cx="8883650" cy="2520950"/>
          </a:xfrm>
        </p:spPr>
        <p:txBody>
          <a:bodyPr/>
          <a:lstStyle/>
          <a:p>
            <a:pPr algn="ctr" eaLnBrk="1" hangingPunct="1"/>
            <a:r>
              <a:rPr lang="en-GB" altLang="en-US" sz="2800" dirty="0" smtClean="0"/>
              <a:t>The EU Water Development Policy </a:t>
            </a:r>
            <a:br>
              <a:rPr lang="en-GB" altLang="en-US" sz="2800" dirty="0" smtClean="0"/>
            </a:br>
            <a:r>
              <a:rPr lang="en-GB" altLang="en-US" sz="2800" dirty="0" smtClean="0"/>
              <a:t>and the new framework for action</a:t>
            </a:r>
          </a:p>
          <a:p>
            <a:pPr algn="ctr" eaLnBrk="1" hangingPunct="1"/>
            <a:endParaRPr lang="fr-BE" altLang="en-US" sz="2400" b="0" dirty="0" smtClean="0"/>
          </a:p>
          <a:p>
            <a:pPr algn="ctr" eaLnBrk="1" hangingPunct="1"/>
            <a:r>
              <a:rPr lang="fr-BE" altLang="en-US" sz="2400" b="0" dirty="0" smtClean="0"/>
              <a:t>Antoine </a:t>
            </a:r>
            <a:r>
              <a:rPr lang="fr-BE" altLang="en-US" sz="2400" b="0" dirty="0" err="1" smtClean="0"/>
              <a:t>Saintraint</a:t>
            </a:r>
            <a:endParaRPr lang="fr-BE" altLang="en-US" sz="2400" b="0" dirty="0" smtClean="0"/>
          </a:p>
          <a:p>
            <a:pPr algn="ctr" eaLnBrk="1" hangingPunct="1"/>
            <a:r>
              <a:rPr lang="en-GB" altLang="en-US" sz="1800" b="0" dirty="0" err="1" smtClean="0"/>
              <a:t>Devco</a:t>
            </a:r>
            <a:r>
              <a:rPr lang="en-GB" altLang="en-US" sz="1800" b="0" dirty="0" smtClean="0"/>
              <a:t> C5</a:t>
            </a:r>
          </a:p>
          <a:p>
            <a:pPr algn="ctr" eaLnBrk="1" hangingPunct="1"/>
            <a:r>
              <a:rPr lang="en-GB" altLang="en-US" sz="1800" b="0" dirty="0" smtClean="0"/>
              <a:t>European Commission / </a:t>
            </a:r>
            <a:r>
              <a:rPr lang="en-GB" altLang="en-US" sz="1800" b="0" dirty="0" err="1" smtClean="0"/>
              <a:t>EuropeAid</a:t>
            </a:r>
            <a:endParaRPr lang="en-GB" altLang="en-US" sz="1800" b="0" dirty="0" smtClean="0"/>
          </a:p>
        </p:txBody>
      </p:sp>
      <p:grpSp>
        <p:nvGrpSpPr>
          <p:cNvPr id="3076" name="Group 3"/>
          <p:cNvGrpSpPr>
            <a:grpSpLocks/>
          </p:cNvGrpSpPr>
          <p:nvPr/>
        </p:nvGrpSpPr>
        <p:grpSpPr bwMode="auto">
          <a:xfrm>
            <a:off x="257175" y="725488"/>
            <a:ext cx="9491663" cy="3241675"/>
            <a:chOff x="0" y="2160"/>
            <a:chExt cx="5979" cy="2042"/>
          </a:xfrm>
        </p:grpSpPr>
        <p:sp>
          <p:nvSpPr>
            <p:cNvPr id="3077" name="Rectangle 4"/>
            <p:cNvSpPr>
              <a:spLocks noChangeArrowheads="1"/>
            </p:cNvSpPr>
            <p:nvPr/>
          </p:nvSpPr>
          <p:spPr bwMode="auto">
            <a:xfrm>
              <a:off x="219" y="2160"/>
              <a:ext cx="576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endParaRPr lang="en-GB" altLang="en-US" sz="1800" b="0">
                <a:solidFill>
                  <a:srgbClr val="808080"/>
                </a:solidFill>
                <a:latin typeface="Arial" pitchFamily="34" charset="0"/>
              </a:endParaRPr>
            </a:p>
          </p:txBody>
        </p:sp>
        <p:pic>
          <p:nvPicPr>
            <p:cNvPr id="3078" name="Picture 5" descr="children-at-Cochabamba-Bolivia">
              <a:hlinkClick r:id="rId3"/>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930" y="2568"/>
              <a:ext cx="1587" cy="10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Picture 6" descr="Bolivia">
              <a:hlinkClick r:id="rId5"/>
            </p:cNvPr>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3152" y="3385"/>
              <a:ext cx="1202" cy="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Picture 7" descr="interview360">
              <a:hlinkClick r:id="rId7"/>
            </p:cNvPr>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0" y="2568"/>
              <a:ext cx="1066" cy="1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Picture 8" descr="nica0009 - Nicaragua © 2004 EC/R. Canessa"/>
            <p:cNvPicPr>
              <a:picLocks noChangeAspect="1"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3424" y="2568"/>
              <a:ext cx="1080" cy="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Picture 9" descr="taller"/>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4468" y="2568"/>
              <a:ext cx="1043" cy="8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117088" dir="2963922" algn="ctr" rotWithShape="0">
                      <a:schemeClr val="bg2"/>
                    </a:outerShdw>
                  </a:effectLst>
                </a14:hiddenEffects>
              </a:ext>
            </a:extLst>
          </p:spPr>
        </p:pic>
        <p:pic>
          <p:nvPicPr>
            <p:cNvPr id="3083" name="Picture 10" descr="guat0014b"/>
            <p:cNvPicPr>
              <a:picLocks noChangeAspect="1" noChangeArrowheads="1"/>
            </p:cNvPicPr>
            <p:nvPr/>
          </p:nvPicPr>
          <p:blipFill>
            <a:blip r:embed="rId11" cstate="email">
              <a:extLst>
                <a:ext uri="{28A0092B-C50C-407E-A947-70E740481C1C}">
                  <a14:useLocalDpi xmlns:a14="http://schemas.microsoft.com/office/drawing/2010/main"/>
                </a:ext>
              </a:extLst>
            </a:blip>
            <a:srcRect/>
            <a:stretch>
              <a:fillRect/>
            </a:stretch>
          </p:blipFill>
          <p:spPr bwMode="auto">
            <a:xfrm>
              <a:off x="4286" y="3385"/>
              <a:ext cx="1225" cy="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Picture 11" descr="Improving water and sanitation in the rural areas of Nicaragua"/>
            <p:cNvPicPr>
              <a:picLocks noChangeAspect="1" noChangeArrowheads="1"/>
            </p:cNvPicPr>
            <p:nvPr/>
          </p:nvPicPr>
          <p:blipFill>
            <a:blip r:embed="rId12">
              <a:extLst>
                <a:ext uri="{28A0092B-C50C-407E-A947-70E740481C1C}">
                  <a14:useLocalDpi xmlns:a14="http://schemas.microsoft.com/office/drawing/2010/main"/>
                </a:ext>
              </a:extLst>
            </a:blip>
            <a:srcRect/>
            <a:stretch>
              <a:fillRect/>
            </a:stretch>
          </p:blipFill>
          <p:spPr bwMode="auto">
            <a:xfrm>
              <a:off x="0" y="3385"/>
              <a:ext cx="1225" cy="8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Picture 12" descr="cro0026 - Improvement of cross-border points in Northern Dalmatia (Croatia) © EC/A.Zrno"/>
            <p:cNvPicPr>
              <a:picLocks noChangeAspect="1" noChangeArrowheads="1"/>
            </p:cNvPicPr>
            <p:nvPr/>
          </p:nvPicPr>
          <p:blipFill>
            <a:blip r:embed="rId13">
              <a:extLst>
                <a:ext uri="{28A0092B-C50C-407E-A947-70E740481C1C}">
                  <a14:useLocalDpi xmlns:a14="http://schemas.microsoft.com/office/drawing/2010/main"/>
                </a:ext>
              </a:extLst>
            </a:blip>
            <a:srcRect/>
            <a:stretch>
              <a:fillRect/>
            </a:stretch>
          </p:blipFill>
          <p:spPr bwMode="auto">
            <a:xfrm>
              <a:off x="2064" y="3385"/>
              <a:ext cx="1224" cy="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Picture 13" descr="girl-Lao">
              <a:hlinkClick r:id="rId14"/>
            </p:cNvPr>
            <p:cNvPicPr>
              <a:picLocks noChangeAspect="1" noChangeArrowheads="1"/>
            </p:cNvPicPr>
            <p:nvPr/>
          </p:nvPicPr>
          <p:blipFill>
            <a:blip r:embed="rId15">
              <a:extLst>
                <a:ext uri="{28A0092B-C50C-407E-A947-70E740481C1C}">
                  <a14:useLocalDpi xmlns:a14="http://schemas.microsoft.com/office/drawing/2010/main"/>
                </a:ext>
              </a:extLst>
            </a:blip>
            <a:srcRect/>
            <a:stretch>
              <a:fillRect/>
            </a:stretch>
          </p:blipFill>
          <p:spPr bwMode="auto">
            <a:xfrm>
              <a:off x="1066" y="3385"/>
              <a:ext cx="1224" cy="7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7" name="Rectangle 14"/>
            <p:cNvSpPr>
              <a:spLocks noChangeArrowheads="1"/>
            </p:cNvSpPr>
            <p:nvPr/>
          </p:nvSpPr>
          <p:spPr bwMode="auto">
            <a:xfrm>
              <a:off x="0" y="4156"/>
              <a:ext cx="5511" cy="45"/>
            </a:xfrm>
            <a:prstGeom prst="rect">
              <a:avLst/>
            </a:prstGeom>
            <a:solidFill>
              <a:srgbClr val="3366CC"/>
            </a:solidFill>
            <a:ln w="9525" algn="ctr">
              <a:solidFill>
                <a:srgbClr val="3366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ltLang="en-US" sz="1800" b="0">
                <a:solidFill>
                  <a:srgbClr val="808080"/>
                </a:solidFill>
                <a:latin typeface="Arial" pitchFamily="34" charset="0"/>
              </a:endParaRPr>
            </a:p>
          </p:txBody>
        </p:sp>
        <p:pic>
          <p:nvPicPr>
            <p:cNvPr id="3088" name="Picture 15" descr="eu-flag">
              <a:hlinkClick r:id="rId16"/>
            </p:cNvPr>
            <p:cNvPicPr>
              <a:picLocks noChangeAspect="1" noChangeArrowheads="1"/>
            </p:cNvPicPr>
            <p:nvPr/>
          </p:nvPicPr>
          <p:blipFill>
            <a:blip r:embed="rId17">
              <a:extLst>
                <a:ext uri="{28A0092B-C50C-407E-A947-70E740481C1C}">
                  <a14:useLocalDpi xmlns:a14="http://schemas.microsoft.com/office/drawing/2010/main"/>
                </a:ext>
              </a:extLst>
            </a:blip>
            <a:srcRect/>
            <a:stretch>
              <a:fillRect/>
            </a:stretch>
          </p:blipFill>
          <p:spPr bwMode="auto">
            <a:xfrm>
              <a:off x="2200" y="2568"/>
              <a:ext cx="1225" cy="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9" name="Rectangle 16"/>
            <p:cNvSpPr>
              <a:spLocks noChangeArrowheads="1"/>
            </p:cNvSpPr>
            <p:nvPr/>
          </p:nvSpPr>
          <p:spPr bwMode="auto">
            <a:xfrm>
              <a:off x="0" y="2568"/>
              <a:ext cx="5511" cy="45"/>
            </a:xfrm>
            <a:prstGeom prst="rect">
              <a:avLst/>
            </a:prstGeom>
            <a:solidFill>
              <a:srgbClr val="3366CC"/>
            </a:solidFill>
            <a:ln w="9525" algn="ctr">
              <a:solidFill>
                <a:srgbClr val="3366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ltLang="en-US" sz="1800" b="0">
                <a:solidFill>
                  <a:srgbClr val="808080"/>
                </a:solidFill>
                <a:latin typeface="Arial" pitchFamily="34" charset="0"/>
              </a:endParaRPr>
            </a:p>
          </p:txBody>
        </p:sp>
      </p:grpSp>
    </p:spTree>
    <p:extLst>
      <p:ext uri="{BB962C8B-B14F-4D97-AF65-F5344CB8AC3E}">
        <p14:creationId xmlns:p14="http://schemas.microsoft.com/office/powerpoint/2010/main" val="162065150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fld id="{4762D6EA-8737-4509-B91B-C4CE4720C76E}" type="slidenum">
              <a:rPr lang="en-GB"/>
              <a:pPr>
                <a:defRPr/>
              </a:pPr>
              <a:t>10</a:t>
            </a:fld>
            <a:endParaRPr lang="en-GB" dirty="0"/>
          </a:p>
        </p:txBody>
      </p:sp>
      <p:sp>
        <p:nvSpPr>
          <p:cNvPr id="8195" name="Rectangle 3"/>
          <p:cNvSpPr>
            <a:spLocks noGrp="1" noChangeArrowheads="1"/>
          </p:cNvSpPr>
          <p:nvPr>
            <p:ph type="body" idx="1"/>
          </p:nvPr>
        </p:nvSpPr>
        <p:spPr>
          <a:xfrm>
            <a:off x="457200" y="1052513"/>
            <a:ext cx="8229600" cy="4537075"/>
          </a:xfrm>
        </p:spPr>
        <p:txBody>
          <a:bodyPr/>
          <a:lstStyle/>
          <a:p>
            <a:pPr>
              <a:buFont typeface="Times"/>
              <a:buChar char="•"/>
              <a:defRPr/>
            </a:pPr>
            <a:endParaRPr lang="en-GB" sz="2400" b="1" dirty="0" smtClean="0">
              <a:solidFill>
                <a:schemeClr val="tx1"/>
              </a:solidFill>
            </a:endParaRPr>
          </a:p>
          <a:p>
            <a:pPr>
              <a:buFont typeface="Times"/>
              <a:buChar char="•"/>
              <a:defRPr/>
            </a:pPr>
            <a:endParaRPr lang="en-GB" b="1" dirty="0" smtClean="0"/>
          </a:p>
          <a:p>
            <a:pPr>
              <a:buFont typeface="Times"/>
              <a:buChar char="•"/>
              <a:defRPr/>
            </a:pPr>
            <a:r>
              <a:rPr lang="en-GB" b="1" dirty="0" smtClean="0"/>
              <a:t>Major initiatives:</a:t>
            </a:r>
          </a:p>
          <a:p>
            <a:pPr lvl="1">
              <a:defRPr/>
            </a:pPr>
            <a:r>
              <a:rPr lang="en-GB" dirty="0" smtClean="0"/>
              <a:t>ACP-EU Water Facility (9</a:t>
            </a:r>
            <a:r>
              <a:rPr lang="en-GB" baseline="30000" dirty="0" smtClean="0"/>
              <a:t>th</a:t>
            </a:r>
            <a:r>
              <a:rPr lang="en-GB" dirty="0" smtClean="0"/>
              <a:t> &amp; 10</a:t>
            </a:r>
            <a:r>
              <a:rPr lang="en-GB" baseline="30000" dirty="0" smtClean="0"/>
              <a:t>th</a:t>
            </a:r>
            <a:r>
              <a:rPr lang="en-GB" dirty="0" smtClean="0"/>
              <a:t> EDF ): </a:t>
            </a:r>
            <a:r>
              <a:rPr lang="en-GB" b="1" dirty="0" smtClean="0">
                <a:solidFill>
                  <a:srgbClr val="A50021"/>
                </a:solidFill>
              </a:rPr>
              <a:t>€ 712 million</a:t>
            </a:r>
          </a:p>
          <a:p>
            <a:pPr lvl="1">
              <a:defRPr/>
            </a:pPr>
            <a:r>
              <a:rPr lang="en-GB" dirty="0" smtClean="0"/>
              <a:t>MDG Initiative for water and sanitation: </a:t>
            </a:r>
            <a:r>
              <a:rPr lang="en-GB" b="1" dirty="0" smtClean="0">
                <a:solidFill>
                  <a:srgbClr val="A50021"/>
                </a:solidFill>
              </a:rPr>
              <a:t>€ 266 million</a:t>
            </a:r>
          </a:p>
          <a:p>
            <a:pPr lvl="1">
              <a:defRPr/>
            </a:pPr>
            <a:endParaRPr lang="en-GB" dirty="0" smtClean="0"/>
          </a:p>
          <a:p>
            <a:pPr>
              <a:buFont typeface="Times"/>
              <a:buChar char="•"/>
              <a:defRPr/>
            </a:pPr>
            <a:r>
              <a:rPr lang="en-GB" b="1" dirty="0" smtClean="0"/>
              <a:t>Key EU achievements since 2004:</a:t>
            </a:r>
          </a:p>
          <a:p>
            <a:pPr lvl="1">
              <a:defRPr/>
            </a:pPr>
            <a:r>
              <a:rPr lang="en-GB" dirty="0" smtClean="0"/>
              <a:t>More than </a:t>
            </a:r>
            <a:r>
              <a:rPr lang="en-GB" b="1" dirty="0" smtClean="0">
                <a:solidFill>
                  <a:srgbClr val="A50021"/>
                </a:solidFill>
              </a:rPr>
              <a:t>67 million people </a:t>
            </a:r>
            <a:r>
              <a:rPr lang="en-GB" dirty="0" smtClean="0"/>
              <a:t>connected to improved drinking water and more than </a:t>
            </a:r>
            <a:r>
              <a:rPr lang="en-GB" b="1" dirty="0" smtClean="0">
                <a:solidFill>
                  <a:srgbClr val="A50021"/>
                </a:solidFill>
              </a:rPr>
              <a:t>24 million people </a:t>
            </a:r>
            <a:r>
              <a:rPr lang="en-GB" dirty="0" smtClean="0"/>
              <a:t>connected to sanitation facilities</a:t>
            </a:r>
            <a:endParaRPr lang="en-GB" dirty="0" smtClean="0">
              <a:solidFill>
                <a:srgbClr val="A50021"/>
              </a:solidFill>
            </a:endParaRPr>
          </a:p>
        </p:txBody>
      </p:sp>
      <p:sp>
        <p:nvSpPr>
          <p:cNvPr id="10244" name="Rectangle 2"/>
          <p:cNvSpPr>
            <a:spLocks noGrp="1" noChangeArrowheads="1"/>
          </p:cNvSpPr>
          <p:nvPr>
            <p:ph type="title"/>
          </p:nvPr>
        </p:nvSpPr>
        <p:spPr/>
        <p:txBody>
          <a:bodyPr/>
          <a:lstStyle/>
          <a:p>
            <a:pPr indent="0" algn="ctr" eaLnBrk="1" hangingPunct="1"/>
            <a:r>
              <a:rPr lang="en-GB" altLang="en-US" smtClean="0"/>
              <a:t>2004 - 2013: EU Water Cooperation</a:t>
            </a:r>
            <a:br>
              <a:rPr lang="en-GB" altLang="en-US" smtClean="0"/>
            </a:br>
            <a:endParaRPr lang="en-GB" altLang="en-US" smtClean="0"/>
          </a:p>
        </p:txBody>
      </p:sp>
      <p:sp>
        <p:nvSpPr>
          <p:cNvPr id="10245" name="Line 4"/>
          <p:cNvSpPr>
            <a:spLocks noChangeShapeType="1"/>
          </p:cNvSpPr>
          <p:nvPr/>
        </p:nvSpPr>
        <p:spPr bwMode="auto">
          <a:xfrm>
            <a:off x="395288" y="1341438"/>
            <a:ext cx="7777162" cy="0"/>
          </a:xfrm>
          <a:prstGeom prst="line">
            <a:avLst/>
          </a:prstGeom>
          <a:noFill/>
          <a:ln w="57150" cmpd="thinThick">
            <a:solidFill>
              <a:srgbClr val="0033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en-IE"/>
          </a:p>
        </p:txBody>
      </p:sp>
    </p:spTree>
    <p:extLst>
      <p:ext uri="{BB962C8B-B14F-4D97-AF65-F5344CB8AC3E}">
        <p14:creationId xmlns:p14="http://schemas.microsoft.com/office/powerpoint/2010/main" val="84340168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fld id="{AC1C82EA-DEC7-4B9D-876B-68A8A33B3628}" type="slidenum">
              <a:rPr lang="en-GB"/>
              <a:pPr>
                <a:defRPr/>
              </a:pPr>
              <a:t>11</a:t>
            </a:fld>
            <a:endParaRPr lang="en-GB" dirty="0"/>
          </a:p>
        </p:txBody>
      </p:sp>
      <p:sp>
        <p:nvSpPr>
          <p:cNvPr id="8195" name="Rectangle 3"/>
          <p:cNvSpPr>
            <a:spLocks noGrp="1" noChangeArrowheads="1"/>
          </p:cNvSpPr>
          <p:nvPr>
            <p:ph type="body" idx="1"/>
          </p:nvPr>
        </p:nvSpPr>
        <p:spPr>
          <a:xfrm>
            <a:off x="426089" y="2492896"/>
            <a:ext cx="8229600" cy="3672409"/>
          </a:xfrm>
        </p:spPr>
        <p:txBody>
          <a:bodyPr/>
          <a:lstStyle/>
          <a:p>
            <a:pPr>
              <a:buFont typeface="Times"/>
              <a:buChar char="•"/>
              <a:defRPr/>
            </a:pPr>
            <a:r>
              <a:rPr lang="en-US" sz="2000" b="1" dirty="0" smtClean="0"/>
              <a:t>From 2004 to date, an average of nearly </a:t>
            </a:r>
            <a:r>
              <a:rPr lang="en-US" sz="2000" b="1" dirty="0" smtClean="0">
                <a:solidFill>
                  <a:srgbClr val="A50021"/>
                </a:solidFill>
              </a:rPr>
              <a:t>€ 400 million per year </a:t>
            </a:r>
            <a:r>
              <a:rPr lang="en-US" sz="2000" b="1" dirty="0" smtClean="0"/>
              <a:t>have been committed to the water sector</a:t>
            </a:r>
          </a:p>
          <a:p>
            <a:pPr marL="0" indent="0">
              <a:buFont typeface="Times"/>
              <a:buNone/>
              <a:defRPr/>
            </a:pPr>
            <a:endParaRPr lang="en-US" sz="2000" b="1" dirty="0" smtClean="0"/>
          </a:p>
          <a:p>
            <a:pPr>
              <a:buFont typeface="Times"/>
              <a:buChar char="•"/>
              <a:defRPr/>
            </a:pPr>
            <a:r>
              <a:rPr lang="en-US" sz="2000" b="1" dirty="0" smtClean="0"/>
              <a:t>During the programming period (2008-2013), more than  </a:t>
            </a:r>
            <a:r>
              <a:rPr lang="en-US" sz="2000" b="1" dirty="0" smtClean="0">
                <a:solidFill>
                  <a:srgbClr val="A50021"/>
                </a:solidFill>
              </a:rPr>
              <a:t>€2.2 billion </a:t>
            </a:r>
            <a:r>
              <a:rPr lang="en-US" sz="2000" b="1" dirty="0" smtClean="0"/>
              <a:t>have been committed in the water sector, which is a focal sector in </a:t>
            </a:r>
            <a:r>
              <a:rPr lang="en-US" sz="2000" b="1" dirty="0" smtClean="0">
                <a:solidFill>
                  <a:srgbClr val="A50021"/>
                </a:solidFill>
              </a:rPr>
              <a:t>28 countries</a:t>
            </a:r>
            <a:endParaRPr lang="en-US" sz="2000" b="1" dirty="0" smtClean="0"/>
          </a:p>
          <a:p>
            <a:pPr>
              <a:buFont typeface="Times"/>
              <a:buChar char="•"/>
              <a:defRPr/>
            </a:pPr>
            <a:endParaRPr lang="en-US" sz="2000" b="1" dirty="0" smtClean="0"/>
          </a:p>
          <a:p>
            <a:pPr>
              <a:buFont typeface="Times"/>
              <a:buChar char="•"/>
              <a:defRPr/>
            </a:pPr>
            <a:r>
              <a:rPr lang="en-US" sz="2000" b="1" dirty="0" smtClean="0"/>
              <a:t>Water projects are currently being implemented in more than </a:t>
            </a:r>
            <a:r>
              <a:rPr lang="en-US" sz="2000" b="1" dirty="0" smtClean="0">
                <a:solidFill>
                  <a:srgbClr val="A50021"/>
                </a:solidFill>
              </a:rPr>
              <a:t>60 countries</a:t>
            </a:r>
          </a:p>
          <a:p>
            <a:pPr>
              <a:buFont typeface="Times"/>
              <a:buChar char="•"/>
              <a:defRPr/>
            </a:pPr>
            <a:endParaRPr lang="en-US" sz="2000" b="1" dirty="0" smtClean="0">
              <a:solidFill>
                <a:srgbClr val="A50021"/>
              </a:solidFill>
            </a:endParaRPr>
          </a:p>
        </p:txBody>
      </p:sp>
      <p:sp>
        <p:nvSpPr>
          <p:cNvPr id="9220" name="Rectangle 2"/>
          <p:cNvSpPr>
            <a:spLocks noGrp="1" noChangeArrowheads="1"/>
          </p:cNvSpPr>
          <p:nvPr>
            <p:ph type="title"/>
          </p:nvPr>
        </p:nvSpPr>
        <p:spPr>
          <a:xfrm>
            <a:off x="395288" y="1556792"/>
            <a:ext cx="8229600" cy="936625"/>
          </a:xfrm>
        </p:spPr>
        <p:txBody>
          <a:bodyPr/>
          <a:lstStyle/>
          <a:p>
            <a:pPr indent="0" algn="ctr" eaLnBrk="1" hangingPunct="1"/>
            <a:r>
              <a:rPr lang="en-GB" altLang="en-US" dirty="0" smtClean="0"/>
              <a:t>2004 - 2013: EU Water Cooperation</a:t>
            </a:r>
            <a:br>
              <a:rPr lang="en-GB" altLang="en-US" dirty="0" smtClean="0"/>
            </a:br>
            <a:endParaRPr lang="en-GB" altLang="en-US" dirty="0" smtClean="0"/>
          </a:p>
        </p:txBody>
      </p:sp>
      <p:sp>
        <p:nvSpPr>
          <p:cNvPr id="9221" name="Line 4"/>
          <p:cNvSpPr>
            <a:spLocks noChangeShapeType="1"/>
          </p:cNvSpPr>
          <p:nvPr/>
        </p:nvSpPr>
        <p:spPr bwMode="auto">
          <a:xfrm>
            <a:off x="395288" y="1341438"/>
            <a:ext cx="7777162" cy="0"/>
          </a:xfrm>
          <a:prstGeom prst="line">
            <a:avLst/>
          </a:prstGeom>
          <a:noFill/>
          <a:ln w="57150" cmpd="thinThick">
            <a:solidFill>
              <a:srgbClr val="0033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en-IE"/>
          </a:p>
        </p:txBody>
      </p:sp>
    </p:spTree>
    <p:extLst>
      <p:ext uri="{BB962C8B-B14F-4D97-AF65-F5344CB8AC3E}">
        <p14:creationId xmlns:p14="http://schemas.microsoft.com/office/powerpoint/2010/main" val="114654054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Slide Number Placeholder 3"/>
          <p:cNvSpPr>
            <a:spLocks noGrp="1"/>
          </p:cNvSpPr>
          <p:nvPr>
            <p:ph type="sldNum" sz="quarter" idx="10"/>
          </p:nvPr>
        </p:nvSpPr>
        <p:spPr/>
        <p:txBody>
          <a:bodyPr/>
          <a:lstStyle/>
          <a:p>
            <a:pPr>
              <a:defRPr/>
            </a:pPr>
            <a:fld id="{E532395F-3E6C-421F-98D2-0B0DC0B9B7F0}" type="slidenum">
              <a:rPr lang="en-GB"/>
              <a:pPr>
                <a:defRPr/>
              </a:pPr>
              <a:t>12</a:t>
            </a:fld>
            <a:endParaRPr lang="en-GB"/>
          </a:p>
        </p:txBody>
      </p:sp>
      <p:pic>
        <p:nvPicPr>
          <p:cNvPr id="11267" name="Picture 4" descr="Commitments in Water Sector for Nino (2008-06-19)"/>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29181" y="1962944"/>
            <a:ext cx="7993063" cy="4373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1268" name="AutoShape 5"/>
          <p:cNvCxnSpPr>
            <a:cxnSpLocks noChangeShapeType="1"/>
            <a:stCxn id="11267" idx="0"/>
            <a:endCxn id="11267" idx="0"/>
          </p:cNvCxnSpPr>
          <p:nvPr/>
        </p:nvCxnSpPr>
        <p:spPr bwMode="auto">
          <a:xfrm>
            <a:off x="4525713" y="1962944"/>
            <a:ext cx="0" cy="0"/>
          </a:xfrm>
          <a:prstGeom prst="straightConnector1">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269" name="Oval 7"/>
          <p:cNvSpPr>
            <a:spLocks noChangeArrowheads="1"/>
          </p:cNvSpPr>
          <p:nvPr/>
        </p:nvSpPr>
        <p:spPr bwMode="auto">
          <a:xfrm>
            <a:off x="466725" y="4149725"/>
            <a:ext cx="2016125" cy="766763"/>
          </a:xfrm>
          <a:prstGeom prst="ellipse">
            <a:avLst/>
          </a:prstGeom>
          <a:solidFill>
            <a:srgbClr val="FFCC99"/>
          </a:soli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r>
              <a:rPr lang="en-GB" altLang="en-US" sz="1400">
                <a:solidFill>
                  <a:schemeClr val="tx1"/>
                </a:solidFill>
              </a:rPr>
              <a:t>Latin America 4% </a:t>
            </a:r>
          </a:p>
        </p:txBody>
      </p:sp>
      <p:sp>
        <p:nvSpPr>
          <p:cNvPr id="11270" name="Oval 10"/>
          <p:cNvSpPr>
            <a:spLocks noChangeArrowheads="1"/>
          </p:cNvSpPr>
          <p:nvPr/>
        </p:nvSpPr>
        <p:spPr bwMode="auto">
          <a:xfrm>
            <a:off x="479425" y="1839913"/>
            <a:ext cx="2016125" cy="768350"/>
          </a:xfrm>
          <a:prstGeom prst="ellipse">
            <a:avLst/>
          </a:prstGeom>
          <a:solidFill>
            <a:srgbClr val="CCFFCC"/>
          </a:soli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r>
              <a:rPr lang="en-GB" altLang="en-US" sz="1400">
                <a:solidFill>
                  <a:schemeClr val="tx1"/>
                </a:solidFill>
              </a:rPr>
              <a:t>ACP 68% </a:t>
            </a:r>
          </a:p>
        </p:txBody>
      </p:sp>
      <p:sp>
        <p:nvSpPr>
          <p:cNvPr id="11271" name="Oval 16"/>
          <p:cNvSpPr>
            <a:spLocks noChangeArrowheads="1"/>
          </p:cNvSpPr>
          <p:nvPr/>
        </p:nvSpPr>
        <p:spPr bwMode="auto">
          <a:xfrm>
            <a:off x="466725" y="5229225"/>
            <a:ext cx="2016125" cy="766763"/>
          </a:xfrm>
          <a:prstGeom prst="ellipse">
            <a:avLst/>
          </a:prstGeom>
          <a:solidFill>
            <a:srgbClr val="FF99CC"/>
          </a:soli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r>
              <a:rPr lang="en-GB" altLang="en-US" sz="1400">
                <a:solidFill>
                  <a:schemeClr val="tx1"/>
                </a:solidFill>
              </a:rPr>
              <a:t>Asia 4% </a:t>
            </a:r>
          </a:p>
        </p:txBody>
      </p:sp>
      <p:sp>
        <p:nvSpPr>
          <p:cNvPr id="11272" name="Oval 19"/>
          <p:cNvSpPr>
            <a:spLocks noChangeArrowheads="1"/>
          </p:cNvSpPr>
          <p:nvPr/>
        </p:nvSpPr>
        <p:spPr bwMode="auto">
          <a:xfrm>
            <a:off x="501650" y="2987675"/>
            <a:ext cx="2016125" cy="766763"/>
          </a:xfrm>
          <a:prstGeom prst="ellipse">
            <a:avLst/>
          </a:prstGeom>
          <a:solidFill>
            <a:srgbClr val="FFFF99"/>
          </a:soli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r>
              <a:rPr lang="en-GB" altLang="en-US" sz="1400">
                <a:solidFill>
                  <a:schemeClr val="tx1"/>
                </a:solidFill>
              </a:rPr>
              <a:t>Neighbourhood 24%</a:t>
            </a:r>
          </a:p>
        </p:txBody>
      </p:sp>
      <p:sp>
        <p:nvSpPr>
          <p:cNvPr id="11273" name="Rectangle 2"/>
          <p:cNvSpPr>
            <a:spLocks noGrp="1" noChangeArrowheads="1"/>
          </p:cNvSpPr>
          <p:nvPr>
            <p:ph type="title"/>
          </p:nvPr>
        </p:nvSpPr>
        <p:spPr>
          <a:xfrm>
            <a:off x="395288" y="1339851"/>
            <a:ext cx="8229600" cy="623094"/>
          </a:xfrm>
        </p:spPr>
        <p:txBody>
          <a:bodyPr/>
          <a:lstStyle/>
          <a:p>
            <a:pPr indent="0" algn="ctr" eaLnBrk="1" hangingPunct="1"/>
            <a:r>
              <a:rPr lang="en-GB" altLang="en-US" dirty="0" smtClean="0"/>
              <a:t>2004 - 2013: EU Water Cooperation</a:t>
            </a:r>
          </a:p>
        </p:txBody>
      </p:sp>
      <p:sp>
        <p:nvSpPr>
          <p:cNvPr id="11274" name="Line 4"/>
          <p:cNvSpPr>
            <a:spLocks noChangeShapeType="1"/>
          </p:cNvSpPr>
          <p:nvPr/>
        </p:nvSpPr>
        <p:spPr bwMode="auto">
          <a:xfrm>
            <a:off x="395288" y="1341438"/>
            <a:ext cx="7777162" cy="0"/>
          </a:xfrm>
          <a:prstGeom prst="line">
            <a:avLst/>
          </a:prstGeom>
          <a:noFill/>
          <a:ln w="57150" cmpd="thinThick">
            <a:solidFill>
              <a:srgbClr val="0033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en-IE"/>
          </a:p>
        </p:txBody>
      </p:sp>
    </p:spTree>
    <p:extLst>
      <p:ext uri="{BB962C8B-B14F-4D97-AF65-F5344CB8AC3E}">
        <p14:creationId xmlns:p14="http://schemas.microsoft.com/office/powerpoint/2010/main" val="46732064"/>
      </p:ext>
    </p:extLst>
  </p:cSld>
  <p:clrMapOvr>
    <a:masterClrMapping/>
  </p:clrMapOvr>
  <p:transition advTm="3000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9" descr="U:\1. Administration\Briefings\Meetings\External\Finance Institutions\Notes to MAN\images\map.png"/>
          <p:cNvPicPr>
            <a:picLocks noChangeAspect="1" noChangeArrowheads="1"/>
          </p:cNvPicPr>
          <p:nvPr/>
        </p:nvPicPr>
        <p:blipFill>
          <a:blip r:embed="rId3" cstate="email">
            <a:extLst>
              <a:ext uri="{28A0092B-C50C-407E-A947-70E740481C1C}">
                <a14:useLocalDpi xmlns:a14="http://schemas.microsoft.com/office/drawing/2010/main"/>
              </a:ext>
            </a:extLst>
          </a:blip>
          <a:srcRect l="6853" t="786" r="1614"/>
          <a:stretch>
            <a:fillRect/>
          </a:stretch>
        </p:blipFill>
        <p:spPr bwMode="auto">
          <a:xfrm>
            <a:off x="0" y="952500"/>
            <a:ext cx="9144000" cy="590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39" name="Rectangle 6"/>
          <p:cNvSpPr>
            <a:spLocks noGrp="1" noChangeArrowheads="1"/>
          </p:cNvSpPr>
          <p:nvPr>
            <p:ph type="sldNum" sz="quarter" idx="12"/>
          </p:nvPr>
        </p:nvSpPr>
        <p:spPr>
          <a:xfrm>
            <a:off x="4284663" y="6646863"/>
            <a:ext cx="574675" cy="1666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pPr algn="ctr" eaLnBrk="1" hangingPunct="1"/>
            <a:r>
              <a:rPr lang="en-GB" altLang="en-US" sz="1000" b="0" smtClean="0">
                <a:solidFill>
                  <a:schemeClr val="bg1"/>
                </a:solidFill>
                <a:latin typeface="Arial" pitchFamily="34" charset="0"/>
                <a:ea typeface="MS PGothic" pitchFamily="34" charset="-128"/>
              </a:rPr>
              <a:t>-</a:t>
            </a:r>
            <a:fld id="{FB5C4D01-CE5D-4926-8D1C-B802972CA24F}" type="slidenum">
              <a:rPr lang="en-GB" altLang="en-US" sz="1000" b="0" smtClean="0">
                <a:solidFill>
                  <a:schemeClr val="bg1"/>
                </a:solidFill>
                <a:latin typeface="Arial" pitchFamily="34" charset="0"/>
                <a:ea typeface="MS PGothic" pitchFamily="34" charset="-128"/>
              </a:rPr>
              <a:pPr algn="ctr" eaLnBrk="1" hangingPunct="1"/>
              <a:t>13</a:t>
            </a:fld>
            <a:r>
              <a:rPr lang="en-GB" altLang="en-US" sz="1000" b="0" smtClean="0">
                <a:solidFill>
                  <a:schemeClr val="bg1"/>
                </a:solidFill>
                <a:latin typeface="Arial" pitchFamily="34" charset="0"/>
                <a:ea typeface="MS PGothic" pitchFamily="34" charset="-128"/>
              </a:rPr>
              <a:t>-</a:t>
            </a:r>
          </a:p>
        </p:txBody>
      </p:sp>
      <p:sp>
        <p:nvSpPr>
          <p:cNvPr id="14341" name="Freeform 1"/>
          <p:cNvSpPr>
            <a:spLocks/>
          </p:cNvSpPr>
          <p:nvPr/>
        </p:nvSpPr>
        <p:spPr bwMode="auto">
          <a:xfrm>
            <a:off x="5219700" y="4810125"/>
            <a:ext cx="1247775" cy="1047750"/>
          </a:xfrm>
          <a:custGeom>
            <a:avLst/>
            <a:gdLst>
              <a:gd name="T0" fmla="*/ 47625 w 1247775"/>
              <a:gd name="T1" fmla="*/ 270584 h 1048319"/>
              <a:gd name="T2" fmla="*/ 38100 w 1247775"/>
              <a:gd name="T3" fmla="*/ 158618 h 1048319"/>
              <a:gd name="T4" fmla="*/ 28575 w 1247775"/>
              <a:gd name="T5" fmla="*/ 111965 h 1048319"/>
              <a:gd name="T6" fmla="*/ 95250 w 1247775"/>
              <a:gd name="T7" fmla="*/ 46650 h 1048319"/>
              <a:gd name="T8" fmla="*/ 123825 w 1247775"/>
              <a:gd name="T9" fmla="*/ 37324 h 1048319"/>
              <a:gd name="T10" fmla="*/ 581025 w 1247775"/>
              <a:gd name="T11" fmla="*/ 28003 h 1048319"/>
              <a:gd name="T12" fmla="*/ 619125 w 1247775"/>
              <a:gd name="T13" fmla="*/ 18670 h 1048319"/>
              <a:gd name="T14" fmla="*/ 647700 w 1247775"/>
              <a:gd name="T15" fmla="*/ 9335 h 1048319"/>
              <a:gd name="T16" fmla="*/ 914400 w 1247775"/>
              <a:gd name="T17" fmla="*/ 0 h 1048319"/>
              <a:gd name="T18" fmla="*/ 1076325 w 1247775"/>
              <a:gd name="T19" fmla="*/ 9335 h 1048319"/>
              <a:gd name="T20" fmla="*/ 1133475 w 1247775"/>
              <a:gd name="T21" fmla="*/ 65309 h 1048319"/>
              <a:gd name="T22" fmla="*/ 1143000 w 1247775"/>
              <a:gd name="T23" fmla="*/ 93304 h 1048319"/>
              <a:gd name="T24" fmla="*/ 1181100 w 1247775"/>
              <a:gd name="T25" fmla="*/ 149290 h 1048319"/>
              <a:gd name="T26" fmla="*/ 1200150 w 1247775"/>
              <a:gd name="T27" fmla="*/ 177280 h 1048319"/>
              <a:gd name="T28" fmla="*/ 1228725 w 1247775"/>
              <a:gd name="T29" fmla="*/ 242595 h 1048319"/>
              <a:gd name="T30" fmla="*/ 1238250 w 1247775"/>
              <a:gd name="T31" fmla="*/ 307908 h 1048319"/>
              <a:gd name="T32" fmla="*/ 1247775 w 1247775"/>
              <a:gd name="T33" fmla="*/ 335897 h 1048319"/>
              <a:gd name="T34" fmla="*/ 1238250 w 1247775"/>
              <a:gd name="T35" fmla="*/ 541170 h 1048319"/>
              <a:gd name="T36" fmla="*/ 1219200 w 1247775"/>
              <a:gd name="T37" fmla="*/ 615813 h 1048319"/>
              <a:gd name="T38" fmla="*/ 1200150 w 1247775"/>
              <a:gd name="T39" fmla="*/ 643805 h 1048319"/>
              <a:gd name="T40" fmla="*/ 1162050 w 1247775"/>
              <a:gd name="T41" fmla="*/ 699788 h 1048319"/>
              <a:gd name="T42" fmla="*/ 1152525 w 1247775"/>
              <a:gd name="T43" fmla="*/ 727780 h 1048319"/>
              <a:gd name="T44" fmla="*/ 1104900 w 1247775"/>
              <a:gd name="T45" fmla="*/ 783763 h 1048319"/>
              <a:gd name="T46" fmla="*/ 1047750 w 1247775"/>
              <a:gd name="T47" fmla="*/ 821085 h 1048319"/>
              <a:gd name="T48" fmla="*/ 1019175 w 1247775"/>
              <a:gd name="T49" fmla="*/ 830417 h 1048319"/>
              <a:gd name="T50" fmla="*/ 828675 w 1247775"/>
              <a:gd name="T51" fmla="*/ 802424 h 1048319"/>
              <a:gd name="T52" fmla="*/ 800100 w 1247775"/>
              <a:gd name="T53" fmla="*/ 793093 h 1048319"/>
              <a:gd name="T54" fmla="*/ 723900 w 1247775"/>
              <a:gd name="T55" fmla="*/ 774433 h 1048319"/>
              <a:gd name="T56" fmla="*/ 695325 w 1247775"/>
              <a:gd name="T57" fmla="*/ 765102 h 1048319"/>
              <a:gd name="T58" fmla="*/ 609600 w 1247775"/>
              <a:gd name="T59" fmla="*/ 746442 h 1048319"/>
              <a:gd name="T60" fmla="*/ 533400 w 1247775"/>
              <a:gd name="T61" fmla="*/ 774433 h 1048319"/>
              <a:gd name="T62" fmla="*/ 504825 w 1247775"/>
              <a:gd name="T63" fmla="*/ 793093 h 1048319"/>
              <a:gd name="T64" fmla="*/ 457200 w 1247775"/>
              <a:gd name="T65" fmla="*/ 858408 h 1048319"/>
              <a:gd name="T66" fmla="*/ 438150 w 1247775"/>
              <a:gd name="T67" fmla="*/ 886399 h 1048319"/>
              <a:gd name="T68" fmla="*/ 342900 w 1247775"/>
              <a:gd name="T69" fmla="*/ 942382 h 1048319"/>
              <a:gd name="T70" fmla="*/ 285750 w 1247775"/>
              <a:gd name="T71" fmla="*/ 979704 h 1048319"/>
              <a:gd name="T72" fmla="*/ 266700 w 1247775"/>
              <a:gd name="T73" fmla="*/ 1007695 h 1048319"/>
              <a:gd name="T74" fmla="*/ 209550 w 1247775"/>
              <a:gd name="T75" fmla="*/ 1026356 h 1048319"/>
              <a:gd name="T76" fmla="*/ 28575 w 1247775"/>
              <a:gd name="T77" fmla="*/ 1017025 h 1048319"/>
              <a:gd name="T78" fmla="*/ 19050 w 1247775"/>
              <a:gd name="T79" fmla="*/ 970373 h 1048319"/>
              <a:gd name="T80" fmla="*/ 0 w 1247775"/>
              <a:gd name="T81" fmla="*/ 914390 h 1048319"/>
              <a:gd name="T82" fmla="*/ 57150 w 1247775"/>
              <a:gd name="T83" fmla="*/ 895730 h 1048319"/>
              <a:gd name="T84" fmla="*/ 114300 w 1247775"/>
              <a:gd name="T85" fmla="*/ 858408 h 1048319"/>
              <a:gd name="T86" fmla="*/ 171450 w 1247775"/>
              <a:gd name="T87" fmla="*/ 839743 h 1048319"/>
              <a:gd name="T88" fmla="*/ 200025 w 1247775"/>
              <a:gd name="T89" fmla="*/ 821085 h 1048319"/>
              <a:gd name="T90" fmla="*/ 257175 w 1247775"/>
              <a:gd name="T91" fmla="*/ 802424 h 1048319"/>
              <a:gd name="T92" fmla="*/ 295275 w 1247775"/>
              <a:gd name="T93" fmla="*/ 746442 h 1048319"/>
              <a:gd name="T94" fmla="*/ 314325 w 1247775"/>
              <a:gd name="T95" fmla="*/ 671798 h 1048319"/>
              <a:gd name="T96" fmla="*/ 352425 w 1247775"/>
              <a:gd name="T97" fmla="*/ 615813 h 1048319"/>
              <a:gd name="T98" fmla="*/ 371475 w 1247775"/>
              <a:gd name="T99" fmla="*/ 587822 h 1048319"/>
              <a:gd name="T100" fmla="*/ 381000 w 1247775"/>
              <a:gd name="T101" fmla="*/ 475854 h 1048319"/>
              <a:gd name="T102" fmla="*/ 400050 w 1247775"/>
              <a:gd name="T103" fmla="*/ 438535 h 1048319"/>
              <a:gd name="T104" fmla="*/ 390525 w 1247775"/>
              <a:gd name="T105" fmla="*/ 363890 h 1048319"/>
              <a:gd name="T106" fmla="*/ 381000 w 1247775"/>
              <a:gd name="T107" fmla="*/ 335897 h 1048319"/>
              <a:gd name="T108" fmla="*/ 323850 w 1247775"/>
              <a:gd name="T109" fmla="*/ 317237 h 1048319"/>
              <a:gd name="T110" fmla="*/ 95250 w 1247775"/>
              <a:gd name="T111" fmla="*/ 298578 h 1048319"/>
              <a:gd name="T112" fmla="*/ 66675 w 1247775"/>
              <a:gd name="T113" fmla="*/ 289246 h 1048319"/>
              <a:gd name="T114" fmla="*/ 47625 w 1247775"/>
              <a:gd name="T115" fmla="*/ 270584 h 1048319"/>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1247775" h="1048319">
                <a:moveTo>
                  <a:pt x="47625" y="276225"/>
                </a:moveTo>
                <a:cubicBezTo>
                  <a:pt x="42862" y="254000"/>
                  <a:pt x="42567" y="199895"/>
                  <a:pt x="38100" y="161925"/>
                </a:cubicBezTo>
                <a:cubicBezTo>
                  <a:pt x="36208" y="145847"/>
                  <a:pt x="28575" y="130489"/>
                  <a:pt x="28575" y="114300"/>
                </a:cubicBezTo>
                <a:cubicBezTo>
                  <a:pt x="28575" y="79168"/>
                  <a:pt x="67976" y="56716"/>
                  <a:pt x="95250" y="47625"/>
                </a:cubicBezTo>
                <a:cubicBezTo>
                  <a:pt x="104775" y="44450"/>
                  <a:pt x="113792" y="38493"/>
                  <a:pt x="123825" y="38100"/>
                </a:cubicBezTo>
                <a:cubicBezTo>
                  <a:pt x="276141" y="32127"/>
                  <a:pt x="428625" y="31750"/>
                  <a:pt x="581025" y="28575"/>
                </a:cubicBezTo>
                <a:cubicBezTo>
                  <a:pt x="593725" y="25400"/>
                  <a:pt x="606538" y="22646"/>
                  <a:pt x="619125" y="19050"/>
                </a:cubicBezTo>
                <a:cubicBezTo>
                  <a:pt x="628779" y="16292"/>
                  <a:pt x="637681" y="10171"/>
                  <a:pt x="647700" y="9525"/>
                </a:cubicBezTo>
                <a:cubicBezTo>
                  <a:pt x="736472" y="3798"/>
                  <a:pt x="825500" y="3175"/>
                  <a:pt x="914400" y="0"/>
                </a:cubicBezTo>
                <a:cubicBezTo>
                  <a:pt x="968375" y="3175"/>
                  <a:pt x="1023212" y="-592"/>
                  <a:pt x="1076325" y="9525"/>
                </a:cubicBezTo>
                <a:cubicBezTo>
                  <a:pt x="1098297" y="13710"/>
                  <a:pt x="1123854" y="47432"/>
                  <a:pt x="1133475" y="66675"/>
                </a:cubicBezTo>
                <a:cubicBezTo>
                  <a:pt x="1137965" y="75655"/>
                  <a:pt x="1138124" y="86473"/>
                  <a:pt x="1143000" y="95250"/>
                </a:cubicBezTo>
                <a:cubicBezTo>
                  <a:pt x="1154119" y="115264"/>
                  <a:pt x="1168400" y="133350"/>
                  <a:pt x="1181100" y="152400"/>
                </a:cubicBezTo>
                <a:cubicBezTo>
                  <a:pt x="1187450" y="161925"/>
                  <a:pt x="1196530" y="170115"/>
                  <a:pt x="1200150" y="180975"/>
                </a:cubicBezTo>
                <a:cubicBezTo>
                  <a:pt x="1214165" y="223020"/>
                  <a:pt x="1205185" y="200570"/>
                  <a:pt x="1228725" y="247650"/>
                </a:cubicBezTo>
                <a:cubicBezTo>
                  <a:pt x="1231900" y="269875"/>
                  <a:pt x="1233847" y="292310"/>
                  <a:pt x="1238250" y="314325"/>
                </a:cubicBezTo>
                <a:cubicBezTo>
                  <a:pt x="1240219" y="324170"/>
                  <a:pt x="1247775" y="332860"/>
                  <a:pt x="1247775" y="342900"/>
                </a:cubicBezTo>
                <a:cubicBezTo>
                  <a:pt x="1247775" y="412822"/>
                  <a:pt x="1245208" y="482875"/>
                  <a:pt x="1238250" y="552450"/>
                </a:cubicBezTo>
                <a:cubicBezTo>
                  <a:pt x="1235645" y="578502"/>
                  <a:pt x="1233723" y="606865"/>
                  <a:pt x="1219200" y="628650"/>
                </a:cubicBezTo>
                <a:cubicBezTo>
                  <a:pt x="1212850" y="638175"/>
                  <a:pt x="1205270" y="646986"/>
                  <a:pt x="1200150" y="657225"/>
                </a:cubicBezTo>
                <a:cubicBezTo>
                  <a:pt x="1172581" y="712364"/>
                  <a:pt x="1216219" y="660206"/>
                  <a:pt x="1162050" y="714375"/>
                </a:cubicBezTo>
                <a:cubicBezTo>
                  <a:pt x="1158875" y="723900"/>
                  <a:pt x="1157015" y="733970"/>
                  <a:pt x="1152525" y="742950"/>
                </a:cubicBezTo>
                <a:cubicBezTo>
                  <a:pt x="1142519" y="762962"/>
                  <a:pt x="1122135" y="786695"/>
                  <a:pt x="1104900" y="800100"/>
                </a:cubicBezTo>
                <a:cubicBezTo>
                  <a:pt x="1086828" y="814156"/>
                  <a:pt x="1069470" y="830960"/>
                  <a:pt x="1047750" y="838200"/>
                </a:cubicBezTo>
                <a:lnTo>
                  <a:pt x="1019175" y="847725"/>
                </a:lnTo>
                <a:cubicBezTo>
                  <a:pt x="962964" y="842104"/>
                  <a:pt x="882906" y="837227"/>
                  <a:pt x="828675" y="819150"/>
                </a:cubicBezTo>
                <a:cubicBezTo>
                  <a:pt x="819150" y="815975"/>
                  <a:pt x="809786" y="812267"/>
                  <a:pt x="800100" y="809625"/>
                </a:cubicBezTo>
                <a:cubicBezTo>
                  <a:pt x="774841" y="802736"/>
                  <a:pt x="748738" y="798854"/>
                  <a:pt x="723900" y="790575"/>
                </a:cubicBezTo>
                <a:cubicBezTo>
                  <a:pt x="714375" y="787400"/>
                  <a:pt x="705126" y="783228"/>
                  <a:pt x="695325" y="781050"/>
                </a:cubicBezTo>
                <a:cubicBezTo>
                  <a:pt x="594745" y="758699"/>
                  <a:pt x="673926" y="783442"/>
                  <a:pt x="609600" y="762000"/>
                </a:cubicBezTo>
                <a:cubicBezTo>
                  <a:pt x="542587" y="806676"/>
                  <a:pt x="627561" y="755265"/>
                  <a:pt x="533400" y="790575"/>
                </a:cubicBezTo>
                <a:cubicBezTo>
                  <a:pt x="522681" y="794595"/>
                  <a:pt x="514350" y="803275"/>
                  <a:pt x="504825" y="809625"/>
                </a:cubicBezTo>
                <a:cubicBezTo>
                  <a:pt x="459930" y="876968"/>
                  <a:pt x="516273" y="793598"/>
                  <a:pt x="457200" y="876300"/>
                </a:cubicBezTo>
                <a:cubicBezTo>
                  <a:pt x="450546" y="885615"/>
                  <a:pt x="446944" y="897546"/>
                  <a:pt x="438150" y="904875"/>
                </a:cubicBezTo>
                <a:cubicBezTo>
                  <a:pt x="347955" y="980037"/>
                  <a:pt x="462844" y="842081"/>
                  <a:pt x="342900" y="962025"/>
                </a:cubicBezTo>
                <a:cubicBezTo>
                  <a:pt x="307225" y="997700"/>
                  <a:pt x="327104" y="986340"/>
                  <a:pt x="285750" y="1000125"/>
                </a:cubicBezTo>
                <a:cubicBezTo>
                  <a:pt x="279400" y="1009650"/>
                  <a:pt x="276408" y="1022633"/>
                  <a:pt x="266700" y="1028700"/>
                </a:cubicBezTo>
                <a:cubicBezTo>
                  <a:pt x="249672" y="1039343"/>
                  <a:pt x="209550" y="1047750"/>
                  <a:pt x="209550" y="1047750"/>
                </a:cubicBezTo>
                <a:cubicBezTo>
                  <a:pt x="149225" y="1044575"/>
                  <a:pt x="86436" y="1055583"/>
                  <a:pt x="28575" y="1038225"/>
                </a:cubicBezTo>
                <a:cubicBezTo>
                  <a:pt x="13068" y="1033573"/>
                  <a:pt x="23310" y="1006219"/>
                  <a:pt x="19050" y="990600"/>
                </a:cubicBezTo>
                <a:cubicBezTo>
                  <a:pt x="13766" y="971227"/>
                  <a:pt x="0" y="933450"/>
                  <a:pt x="0" y="933450"/>
                </a:cubicBezTo>
                <a:cubicBezTo>
                  <a:pt x="19050" y="927100"/>
                  <a:pt x="40442" y="925539"/>
                  <a:pt x="57150" y="914400"/>
                </a:cubicBezTo>
                <a:cubicBezTo>
                  <a:pt x="76200" y="901700"/>
                  <a:pt x="92580" y="883540"/>
                  <a:pt x="114300" y="876300"/>
                </a:cubicBezTo>
                <a:cubicBezTo>
                  <a:pt x="133350" y="869950"/>
                  <a:pt x="154742" y="868389"/>
                  <a:pt x="171450" y="857250"/>
                </a:cubicBezTo>
                <a:cubicBezTo>
                  <a:pt x="180975" y="850900"/>
                  <a:pt x="189564" y="842849"/>
                  <a:pt x="200025" y="838200"/>
                </a:cubicBezTo>
                <a:cubicBezTo>
                  <a:pt x="218375" y="830045"/>
                  <a:pt x="257175" y="819150"/>
                  <a:pt x="257175" y="819150"/>
                </a:cubicBezTo>
                <a:cubicBezTo>
                  <a:pt x="269875" y="800100"/>
                  <a:pt x="290785" y="784451"/>
                  <a:pt x="295275" y="762000"/>
                </a:cubicBezTo>
                <a:cubicBezTo>
                  <a:pt x="297914" y="748805"/>
                  <a:pt x="305172" y="702275"/>
                  <a:pt x="314325" y="685800"/>
                </a:cubicBezTo>
                <a:cubicBezTo>
                  <a:pt x="325444" y="665786"/>
                  <a:pt x="339725" y="647700"/>
                  <a:pt x="352425" y="628650"/>
                </a:cubicBezTo>
                <a:lnTo>
                  <a:pt x="371475" y="600075"/>
                </a:lnTo>
                <a:cubicBezTo>
                  <a:pt x="374650" y="561975"/>
                  <a:pt x="373954" y="523352"/>
                  <a:pt x="381000" y="485775"/>
                </a:cubicBezTo>
                <a:cubicBezTo>
                  <a:pt x="383617" y="471819"/>
                  <a:pt x="398871" y="461825"/>
                  <a:pt x="400050" y="447675"/>
                </a:cubicBezTo>
                <a:cubicBezTo>
                  <a:pt x="402176" y="422166"/>
                  <a:pt x="395104" y="396660"/>
                  <a:pt x="390525" y="371475"/>
                </a:cubicBezTo>
                <a:cubicBezTo>
                  <a:pt x="388729" y="361597"/>
                  <a:pt x="389170" y="348736"/>
                  <a:pt x="381000" y="342900"/>
                </a:cubicBezTo>
                <a:cubicBezTo>
                  <a:pt x="364660" y="331228"/>
                  <a:pt x="342900" y="330200"/>
                  <a:pt x="323850" y="323850"/>
                </a:cubicBezTo>
                <a:cubicBezTo>
                  <a:pt x="231950" y="293217"/>
                  <a:pt x="305304" y="314803"/>
                  <a:pt x="95250" y="304800"/>
                </a:cubicBezTo>
                <a:cubicBezTo>
                  <a:pt x="85725" y="301625"/>
                  <a:pt x="75655" y="299765"/>
                  <a:pt x="66675" y="295275"/>
                </a:cubicBezTo>
                <a:cubicBezTo>
                  <a:pt x="56436" y="290155"/>
                  <a:pt x="52388" y="298450"/>
                  <a:pt x="47625" y="27622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en-IE"/>
          </a:p>
        </p:txBody>
      </p:sp>
      <p:sp>
        <p:nvSpPr>
          <p:cNvPr id="14342" name="Freeform 3"/>
          <p:cNvSpPr>
            <a:spLocks/>
          </p:cNvSpPr>
          <p:nvPr/>
        </p:nvSpPr>
        <p:spPr bwMode="auto">
          <a:xfrm>
            <a:off x="2992438" y="4781550"/>
            <a:ext cx="1460500" cy="1068388"/>
          </a:xfrm>
          <a:custGeom>
            <a:avLst/>
            <a:gdLst>
              <a:gd name="T0" fmla="*/ 229657 w 1461729"/>
              <a:gd name="T1" fmla="*/ 38646 h 1067985"/>
              <a:gd name="T2" fmla="*/ 8251 w 1461729"/>
              <a:gd name="T3" fmla="*/ 48309 h 1067985"/>
              <a:gd name="T4" fmla="*/ 17472 w 1461729"/>
              <a:gd name="T5" fmla="*/ 115949 h 1067985"/>
              <a:gd name="T6" fmla="*/ 35925 w 1461729"/>
              <a:gd name="T7" fmla="*/ 144936 h 1067985"/>
              <a:gd name="T8" fmla="*/ 54376 w 1461729"/>
              <a:gd name="T9" fmla="*/ 202914 h 1067985"/>
              <a:gd name="T10" fmla="*/ 63599 w 1461729"/>
              <a:gd name="T11" fmla="*/ 231898 h 1067985"/>
              <a:gd name="T12" fmla="*/ 72827 w 1461729"/>
              <a:gd name="T13" fmla="*/ 260886 h 1067985"/>
              <a:gd name="T14" fmla="*/ 82052 w 1461729"/>
              <a:gd name="T15" fmla="*/ 318865 h 1067985"/>
              <a:gd name="T16" fmla="*/ 100501 w 1461729"/>
              <a:gd name="T17" fmla="*/ 376839 h 1067985"/>
              <a:gd name="T18" fmla="*/ 128179 w 1461729"/>
              <a:gd name="T19" fmla="*/ 396163 h 1067985"/>
              <a:gd name="T20" fmla="*/ 201982 w 1461729"/>
              <a:gd name="T21" fmla="*/ 463804 h 1067985"/>
              <a:gd name="T22" fmla="*/ 229657 w 1461729"/>
              <a:gd name="T23" fmla="*/ 483127 h 1067985"/>
              <a:gd name="T24" fmla="*/ 497193 w 1461729"/>
              <a:gd name="T25" fmla="*/ 473464 h 1067985"/>
              <a:gd name="T26" fmla="*/ 607898 w 1461729"/>
              <a:gd name="T27" fmla="*/ 483127 h 1067985"/>
              <a:gd name="T28" fmla="*/ 644799 w 1461729"/>
              <a:gd name="T29" fmla="*/ 541102 h 1067985"/>
              <a:gd name="T30" fmla="*/ 681702 w 1461729"/>
              <a:gd name="T31" fmla="*/ 599078 h 1067985"/>
              <a:gd name="T32" fmla="*/ 700149 w 1461729"/>
              <a:gd name="T33" fmla="*/ 628066 h 1067985"/>
              <a:gd name="T34" fmla="*/ 709377 w 1461729"/>
              <a:gd name="T35" fmla="*/ 657053 h 1067985"/>
              <a:gd name="T36" fmla="*/ 727827 w 1461729"/>
              <a:gd name="T37" fmla="*/ 686040 h 1067985"/>
              <a:gd name="T38" fmla="*/ 737053 w 1461729"/>
              <a:gd name="T39" fmla="*/ 715027 h 1067985"/>
              <a:gd name="T40" fmla="*/ 755503 w 1461729"/>
              <a:gd name="T41" fmla="*/ 744015 h 1067985"/>
              <a:gd name="T42" fmla="*/ 764728 w 1461729"/>
              <a:gd name="T43" fmla="*/ 773003 h 1067985"/>
              <a:gd name="T44" fmla="*/ 792405 w 1461729"/>
              <a:gd name="T45" fmla="*/ 792330 h 1067985"/>
              <a:gd name="T46" fmla="*/ 847758 w 1461729"/>
              <a:gd name="T47" fmla="*/ 850303 h 1067985"/>
              <a:gd name="T48" fmla="*/ 847758 w 1461729"/>
              <a:gd name="T49" fmla="*/ 850303 h 1067985"/>
              <a:gd name="T50" fmla="*/ 893885 w 1461729"/>
              <a:gd name="T51" fmla="*/ 908278 h 1067985"/>
              <a:gd name="T52" fmla="*/ 912335 w 1461729"/>
              <a:gd name="T53" fmla="*/ 937266 h 1067985"/>
              <a:gd name="T54" fmla="*/ 967687 w 1461729"/>
              <a:gd name="T55" fmla="*/ 975916 h 1067985"/>
              <a:gd name="T56" fmla="*/ 995362 w 1461729"/>
              <a:gd name="T57" fmla="*/ 995240 h 1067985"/>
              <a:gd name="T58" fmla="*/ 1050716 w 1461729"/>
              <a:gd name="T59" fmla="*/ 1014568 h 1067985"/>
              <a:gd name="T60" fmla="*/ 1078391 w 1461729"/>
              <a:gd name="T61" fmla="*/ 1024228 h 1067985"/>
              <a:gd name="T62" fmla="*/ 1152193 w 1461729"/>
              <a:gd name="T63" fmla="*/ 1053217 h 1067985"/>
              <a:gd name="T64" fmla="*/ 1262898 w 1461729"/>
              <a:gd name="T65" fmla="*/ 1082205 h 1067985"/>
              <a:gd name="T66" fmla="*/ 1410508 w 1461729"/>
              <a:gd name="T67" fmla="*/ 1072541 h 1067985"/>
              <a:gd name="T68" fmla="*/ 1401287 w 1461729"/>
              <a:gd name="T69" fmla="*/ 1024228 h 1067985"/>
              <a:gd name="T70" fmla="*/ 1392066 w 1461729"/>
              <a:gd name="T71" fmla="*/ 995240 h 1067985"/>
              <a:gd name="T72" fmla="*/ 1336700 w 1461729"/>
              <a:gd name="T73" fmla="*/ 966254 h 1067985"/>
              <a:gd name="T74" fmla="*/ 1318251 w 1461729"/>
              <a:gd name="T75" fmla="*/ 937266 h 1067985"/>
              <a:gd name="T76" fmla="*/ 1290573 w 1461729"/>
              <a:gd name="T77" fmla="*/ 927603 h 1067985"/>
              <a:gd name="T78" fmla="*/ 1281349 w 1461729"/>
              <a:gd name="T79" fmla="*/ 898617 h 1067985"/>
              <a:gd name="T80" fmla="*/ 1253673 w 1461729"/>
              <a:gd name="T81" fmla="*/ 869629 h 1067985"/>
              <a:gd name="T82" fmla="*/ 1244449 w 1461729"/>
              <a:gd name="T83" fmla="*/ 821317 h 1067985"/>
              <a:gd name="T84" fmla="*/ 1235223 w 1461729"/>
              <a:gd name="T85" fmla="*/ 695702 h 1067985"/>
              <a:gd name="T86" fmla="*/ 1216772 w 1461729"/>
              <a:gd name="T87" fmla="*/ 637726 h 1067985"/>
              <a:gd name="T88" fmla="*/ 1216772 w 1461729"/>
              <a:gd name="T89" fmla="*/ 386502 h 1067985"/>
              <a:gd name="T90" fmla="*/ 1235223 w 1461729"/>
              <a:gd name="T91" fmla="*/ 299541 h 1067985"/>
              <a:gd name="T92" fmla="*/ 1244449 w 1461729"/>
              <a:gd name="T93" fmla="*/ 251228 h 1067985"/>
              <a:gd name="T94" fmla="*/ 1235223 w 1461729"/>
              <a:gd name="T95" fmla="*/ 115949 h 1067985"/>
              <a:gd name="T96" fmla="*/ 1170645 w 1461729"/>
              <a:gd name="T97" fmla="*/ 77302 h 1067985"/>
              <a:gd name="T98" fmla="*/ 1142969 w 1461729"/>
              <a:gd name="T99" fmla="*/ 67626 h 1067985"/>
              <a:gd name="T100" fmla="*/ 654025 w 1461729"/>
              <a:gd name="T101" fmla="*/ 57986 h 1067985"/>
              <a:gd name="T102" fmla="*/ 534095 w 1461729"/>
              <a:gd name="T103" fmla="*/ 38646 h 1067985"/>
              <a:gd name="T104" fmla="*/ 487968 w 1461729"/>
              <a:gd name="T105" fmla="*/ 28993 h 1067985"/>
              <a:gd name="T106" fmla="*/ 349590 w 1461729"/>
              <a:gd name="T107" fmla="*/ 9677 h 1067985"/>
              <a:gd name="T108" fmla="*/ 321912 w 1461729"/>
              <a:gd name="T109" fmla="*/ 0 h 1067985"/>
              <a:gd name="T110" fmla="*/ 238883 w 1461729"/>
              <a:gd name="T111" fmla="*/ 9677 h 1067985"/>
              <a:gd name="T112" fmla="*/ 229657 w 1461729"/>
              <a:gd name="T113" fmla="*/ 38646 h 1067985"/>
              <a:gd name="T114" fmla="*/ 229657 w 1461729"/>
              <a:gd name="T115" fmla="*/ 38646 h 1067985"/>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1461729" h="1067985">
                <a:moveTo>
                  <a:pt x="237117" y="38100"/>
                </a:moveTo>
                <a:cubicBezTo>
                  <a:pt x="199017" y="39688"/>
                  <a:pt x="80550" y="22570"/>
                  <a:pt x="8517" y="47625"/>
                </a:cubicBezTo>
                <a:cubicBezTo>
                  <a:pt x="-12688" y="55000"/>
                  <a:pt x="11591" y="92796"/>
                  <a:pt x="18042" y="114300"/>
                </a:cubicBezTo>
                <a:cubicBezTo>
                  <a:pt x="21331" y="125265"/>
                  <a:pt x="32443" y="132414"/>
                  <a:pt x="37092" y="142875"/>
                </a:cubicBezTo>
                <a:cubicBezTo>
                  <a:pt x="45247" y="161225"/>
                  <a:pt x="49792" y="180975"/>
                  <a:pt x="56142" y="200025"/>
                </a:cubicBezTo>
                <a:lnTo>
                  <a:pt x="65667" y="228600"/>
                </a:lnTo>
                <a:cubicBezTo>
                  <a:pt x="68842" y="238125"/>
                  <a:pt x="73541" y="247271"/>
                  <a:pt x="75192" y="257175"/>
                </a:cubicBezTo>
                <a:cubicBezTo>
                  <a:pt x="78367" y="276225"/>
                  <a:pt x="80033" y="295589"/>
                  <a:pt x="84717" y="314325"/>
                </a:cubicBezTo>
                <a:cubicBezTo>
                  <a:pt x="89587" y="333806"/>
                  <a:pt x="87059" y="360336"/>
                  <a:pt x="103767" y="371475"/>
                </a:cubicBezTo>
                <a:lnTo>
                  <a:pt x="132342" y="390525"/>
                </a:lnTo>
                <a:cubicBezTo>
                  <a:pt x="164092" y="438150"/>
                  <a:pt x="141867" y="412750"/>
                  <a:pt x="208542" y="457200"/>
                </a:cubicBezTo>
                <a:lnTo>
                  <a:pt x="237117" y="476250"/>
                </a:lnTo>
                <a:cubicBezTo>
                  <a:pt x="329192" y="473075"/>
                  <a:pt x="421212" y="466725"/>
                  <a:pt x="513342" y="466725"/>
                </a:cubicBezTo>
                <a:cubicBezTo>
                  <a:pt x="551574" y="466725"/>
                  <a:pt x="592615" y="460926"/>
                  <a:pt x="627642" y="476250"/>
                </a:cubicBezTo>
                <a:cubicBezTo>
                  <a:pt x="648618" y="485427"/>
                  <a:pt x="653042" y="514350"/>
                  <a:pt x="665742" y="533400"/>
                </a:cubicBezTo>
                <a:lnTo>
                  <a:pt x="703842" y="590550"/>
                </a:lnTo>
                <a:cubicBezTo>
                  <a:pt x="710192" y="600075"/>
                  <a:pt x="719272" y="608265"/>
                  <a:pt x="722892" y="619125"/>
                </a:cubicBezTo>
                <a:cubicBezTo>
                  <a:pt x="726067" y="628650"/>
                  <a:pt x="727927" y="638720"/>
                  <a:pt x="732417" y="647700"/>
                </a:cubicBezTo>
                <a:cubicBezTo>
                  <a:pt x="737537" y="657939"/>
                  <a:pt x="746347" y="666036"/>
                  <a:pt x="751467" y="676275"/>
                </a:cubicBezTo>
                <a:cubicBezTo>
                  <a:pt x="755957" y="685255"/>
                  <a:pt x="756502" y="695870"/>
                  <a:pt x="760992" y="704850"/>
                </a:cubicBezTo>
                <a:cubicBezTo>
                  <a:pt x="766112" y="715089"/>
                  <a:pt x="774922" y="723186"/>
                  <a:pt x="780042" y="733425"/>
                </a:cubicBezTo>
                <a:cubicBezTo>
                  <a:pt x="784532" y="742405"/>
                  <a:pt x="783295" y="754160"/>
                  <a:pt x="789567" y="762000"/>
                </a:cubicBezTo>
                <a:cubicBezTo>
                  <a:pt x="796718" y="770939"/>
                  <a:pt x="809586" y="773445"/>
                  <a:pt x="818142" y="781050"/>
                </a:cubicBezTo>
                <a:cubicBezTo>
                  <a:pt x="838278" y="798948"/>
                  <a:pt x="856242" y="819150"/>
                  <a:pt x="875292" y="838200"/>
                </a:cubicBezTo>
                <a:cubicBezTo>
                  <a:pt x="922590" y="909146"/>
                  <a:pt x="861801" y="822011"/>
                  <a:pt x="922917" y="895350"/>
                </a:cubicBezTo>
                <a:cubicBezTo>
                  <a:pt x="930246" y="904144"/>
                  <a:pt x="933352" y="916387"/>
                  <a:pt x="941967" y="923925"/>
                </a:cubicBezTo>
                <a:cubicBezTo>
                  <a:pt x="959197" y="939002"/>
                  <a:pt x="980067" y="949325"/>
                  <a:pt x="999117" y="962025"/>
                </a:cubicBezTo>
                <a:cubicBezTo>
                  <a:pt x="1008642" y="968375"/>
                  <a:pt x="1016832" y="977455"/>
                  <a:pt x="1027692" y="981075"/>
                </a:cubicBezTo>
                <a:lnTo>
                  <a:pt x="1084842" y="1000125"/>
                </a:lnTo>
                <a:cubicBezTo>
                  <a:pt x="1094367" y="1003300"/>
                  <a:pt x="1105063" y="1004081"/>
                  <a:pt x="1113417" y="1009650"/>
                </a:cubicBezTo>
                <a:cubicBezTo>
                  <a:pt x="1163145" y="1042802"/>
                  <a:pt x="1119902" y="1019212"/>
                  <a:pt x="1189617" y="1038225"/>
                </a:cubicBezTo>
                <a:cubicBezTo>
                  <a:pt x="1308215" y="1070570"/>
                  <a:pt x="1185482" y="1047061"/>
                  <a:pt x="1303917" y="1066800"/>
                </a:cubicBezTo>
                <a:cubicBezTo>
                  <a:pt x="1354717" y="1063625"/>
                  <a:pt x="1409058" y="1076178"/>
                  <a:pt x="1456317" y="1057275"/>
                </a:cubicBezTo>
                <a:cubicBezTo>
                  <a:pt x="1471348" y="1051262"/>
                  <a:pt x="1450719" y="1025356"/>
                  <a:pt x="1446792" y="1009650"/>
                </a:cubicBezTo>
                <a:cubicBezTo>
                  <a:pt x="1444357" y="999910"/>
                  <a:pt x="1443539" y="988915"/>
                  <a:pt x="1437267" y="981075"/>
                </a:cubicBezTo>
                <a:cubicBezTo>
                  <a:pt x="1423838" y="964289"/>
                  <a:pt x="1398941" y="958775"/>
                  <a:pt x="1380117" y="952500"/>
                </a:cubicBezTo>
                <a:cubicBezTo>
                  <a:pt x="1373767" y="942975"/>
                  <a:pt x="1370006" y="931076"/>
                  <a:pt x="1361067" y="923925"/>
                </a:cubicBezTo>
                <a:cubicBezTo>
                  <a:pt x="1353227" y="917653"/>
                  <a:pt x="1339592" y="921500"/>
                  <a:pt x="1332492" y="914400"/>
                </a:cubicBezTo>
                <a:cubicBezTo>
                  <a:pt x="1325392" y="907300"/>
                  <a:pt x="1328536" y="894179"/>
                  <a:pt x="1322967" y="885825"/>
                </a:cubicBezTo>
                <a:cubicBezTo>
                  <a:pt x="1315495" y="874617"/>
                  <a:pt x="1303917" y="866775"/>
                  <a:pt x="1294392" y="857250"/>
                </a:cubicBezTo>
                <a:cubicBezTo>
                  <a:pt x="1291217" y="841375"/>
                  <a:pt x="1286655" y="825715"/>
                  <a:pt x="1284867" y="809625"/>
                </a:cubicBezTo>
                <a:cubicBezTo>
                  <a:pt x="1280295" y="768481"/>
                  <a:pt x="1281798" y="726690"/>
                  <a:pt x="1275342" y="685800"/>
                </a:cubicBezTo>
                <a:cubicBezTo>
                  <a:pt x="1272210" y="665965"/>
                  <a:pt x="1256292" y="628650"/>
                  <a:pt x="1256292" y="628650"/>
                </a:cubicBezTo>
                <a:cubicBezTo>
                  <a:pt x="1239550" y="511457"/>
                  <a:pt x="1242019" y="559416"/>
                  <a:pt x="1256292" y="381000"/>
                </a:cubicBezTo>
                <a:cubicBezTo>
                  <a:pt x="1262459" y="303911"/>
                  <a:pt x="1262314" y="347389"/>
                  <a:pt x="1275342" y="295275"/>
                </a:cubicBezTo>
                <a:cubicBezTo>
                  <a:pt x="1279269" y="279569"/>
                  <a:pt x="1281692" y="263525"/>
                  <a:pt x="1284867" y="247650"/>
                </a:cubicBezTo>
                <a:cubicBezTo>
                  <a:pt x="1281692" y="203200"/>
                  <a:pt x="1283086" y="158185"/>
                  <a:pt x="1275342" y="114300"/>
                </a:cubicBezTo>
                <a:cubicBezTo>
                  <a:pt x="1268489" y="75468"/>
                  <a:pt x="1237568" y="83425"/>
                  <a:pt x="1208667" y="76200"/>
                </a:cubicBezTo>
                <a:cubicBezTo>
                  <a:pt x="1198927" y="73765"/>
                  <a:pt x="1190126" y="67033"/>
                  <a:pt x="1180092" y="66675"/>
                </a:cubicBezTo>
                <a:cubicBezTo>
                  <a:pt x="1011894" y="60668"/>
                  <a:pt x="843542" y="60325"/>
                  <a:pt x="675267" y="57150"/>
                </a:cubicBezTo>
                <a:cubicBezTo>
                  <a:pt x="595954" y="37322"/>
                  <a:pt x="679433" y="56384"/>
                  <a:pt x="551442" y="38100"/>
                </a:cubicBezTo>
                <a:cubicBezTo>
                  <a:pt x="535415" y="35810"/>
                  <a:pt x="519844" y="30865"/>
                  <a:pt x="503817" y="28575"/>
                </a:cubicBezTo>
                <a:cubicBezTo>
                  <a:pt x="446038" y="20321"/>
                  <a:pt x="414786" y="21490"/>
                  <a:pt x="360942" y="9525"/>
                </a:cubicBezTo>
                <a:cubicBezTo>
                  <a:pt x="351141" y="7347"/>
                  <a:pt x="341892" y="3175"/>
                  <a:pt x="332367" y="0"/>
                </a:cubicBezTo>
                <a:cubicBezTo>
                  <a:pt x="303792" y="3175"/>
                  <a:pt x="273336" y="-1153"/>
                  <a:pt x="246642" y="9525"/>
                </a:cubicBezTo>
                <a:cubicBezTo>
                  <a:pt x="237320" y="13254"/>
                  <a:pt x="243141" y="30068"/>
                  <a:pt x="237117" y="3810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en-IE"/>
          </a:p>
        </p:txBody>
      </p:sp>
    </p:spTree>
    <p:extLst>
      <p:ext uri="{BB962C8B-B14F-4D97-AF65-F5344CB8AC3E}">
        <p14:creationId xmlns:p14="http://schemas.microsoft.com/office/powerpoint/2010/main" val="3645819314"/>
      </p:ext>
    </p:extLst>
  </p:cSld>
  <p:clrMapOvr>
    <a:masterClrMapping/>
  </p:clrMapOvr>
  <p:transition spd="slow">
    <p:push di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Line 8"/>
          <p:cNvSpPr>
            <a:spLocks noChangeShapeType="1"/>
          </p:cNvSpPr>
          <p:nvPr/>
        </p:nvSpPr>
        <p:spPr bwMode="auto">
          <a:xfrm rot="10800000" flipH="1">
            <a:off x="3779838" y="1557338"/>
            <a:ext cx="0" cy="4613275"/>
          </a:xfrm>
          <a:prstGeom prst="line">
            <a:avLst/>
          </a:prstGeom>
          <a:noFill/>
          <a:ln w="25400" cap="rnd">
            <a:solidFill>
              <a:srgbClr val="0F5494"/>
            </a:solidFill>
            <a:prstDash val="sysDot"/>
            <a:miter lim="800000"/>
            <a:headEnd/>
            <a:tailEnd/>
          </a:ln>
          <a:extLst>
            <a:ext uri="{909E8E84-426E-40DD-AFC4-6F175D3DCCD1}">
              <a14:hiddenFill xmlns:a14="http://schemas.microsoft.com/office/drawing/2010/main">
                <a:noFill/>
              </a14:hiddenFill>
            </a:ext>
          </a:extLst>
        </p:spPr>
        <p:txBody>
          <a:bodyPr lIns="0" tIns="0" rIns="0" bIns="0"/>
          <a:lstStyle/>
          <a:p>
            <a:endParaRPr lang="en-IE"/>
          </a:p>
        </p:txBody>
      </p:sp>
      <p:sp>
        <p:nvSpPr>
          <p:cNvPr id="15363" name="Rectangle 7"/>
          <p:cNvSpPr>
            <a:spLocks/>
          </p:cNvSpPr>
          <p:nvPr/>
        </p:nvSpPr>
        <p:spPr bwMode="auto">
          <a:xfrm>
            <a:off x="392113" y="2641600"/>
            <a:ext cx="3101975" cy="170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p>
            <a:pPr algn="r">
              <a:lnSpc>
                <a:spcPct val="90000"/>
              </a:lnSpc>
            </a:pPr>
            <a:r>
              <a:rPr lang="en-US" altLang="en-US" sz="3600">
                <a:latin typeface="Arial" pitchFamily="34" charset="0"/>
                <a:sym typeface="Futura Std Book"/>
              </a:rPr>
              <a:t>Sectors covered</a:t>
            </a:r>
          </a:p>
        </p:txBody>
      </p:sp>
      <p:sp>
        <p:nvSpPr>
          <p:cNvPr id="15364" name="Rectangle 7"/>
          <p:cNvSpPr>
            <a:spLocks/>
          </p:cNvSpPr>
          <p:nvPr/>
        </p:nvSpPr>
        <p:spPr bwMode="auto">
          <a:xfrm>
            <a:off x="468313" y="3933825"/>
            <a:ext cx="2979737" cy="57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alpha val="89803"/>
                  </a:schemeClr>
                </a:solidFill>
                <a:miter lim="800000"/>
                <a:headEnd/>
                <a:tailEnd/>
              </a14:hiddenLine>
            </a:ext>
          </a:extLst>
        </p:spPr>
        <p:txBody>
          <a:bodyPr lIns="0" tIns="0" rIns="0" bIns="0" anchor="ctr"/>
          <a:lstStyle/>
          <a:p>
            <a:pPr algn="r"/>
            <a:r>
              <a:rPr lang="en-US" altLang="en-US" sz="2000">
                <a:solidFill>
                  <a:schemeClr val="tx1"/>
                </a:solidFill>
                <a:latin typeface="Arial" pitchFamily="34" charset="0"/>
                <a:sym typeface="Futura Std Book"/>
              </a:rPr>
              <a:t>Figures since 2007</a:t>
            </a:r>
          </a:p>
        </p:txBody>
      </p:sp>
      <p:pic>
        <p:nvPicPr>
          <p:cNvPr id="15365" name="Picture 6" descr="U:\1. Administration\Briefings\Meetings\External\Finance Institutions\Notes to MAN\images\figures.png"/>
          <p:cNvPicPr>
            <a:picLocks noChangeAspect="1" noChangeArrowheads="1"/>
          </p:cNvPicPr>
          <p:nvPr/>
        </p:nvPicPr>
        <p:blipFill>
          <a:blip r:embed="rId3" cstate="email">
            <a:extLst>
              <a:ext uri="{28A0092B-C50C-407E-A947-70E740481C1C}">
                <a14:useLocalDpi xmlns:a14="http://schemas.microsoft.com/office/drawing/2010/main"/>
              </a:ext>
            </a:extLst>
          </a:blip>
          <a:srcRect l="32858" r="30225" b="40147"/>
          <a:stretch>
            <a:fillRect/>
          </a:stretch>
        </p:blipFill>
        <p:spPr bwMode="auto">
          <a:xfrm>
            <a:off x="4240213" y="1844675"/>
            <a:ext cx="4219575" cy="3876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6" name="Freeform 1"/>
          <p:cNvSpPr>
            <a:spLocks/>
          </p:cNvSpPr>
          <p:nvPr/>
        </p:nvSpPr>
        <p:spPr bwMode="auto">
          <a:xfrm>
            <a:off x="4943475" y="4362450"/>
            <a:ext cx="3876675" cy="1676400"/>
          </a:xfrm>
          <a:custGeom>
            <a:avLst/>
            <a:gdLst>
              <a:gd name="T0" fmla="*/ 161925 w 3876675"/>
              <a:gd name="T1" fmla="*/ 1323975 h 1676400"/>
              <a:gd name="T2" fmla="*/ 304800 w 3876675"/>
              <a:gd name="T3" fmla="*/ 1219200 h 1676400"/>
              <a:gd name="T4" fmla="*/ 409575 w 3876675"/>
              <a:gd name="T5" fmla="*/ 1104900 h 1676400"/>
              <a:gd name="T6" fmla="*/ 504825 w 3876675"/>
              <a:gd name="T7" fmla="*/ 1009650 h 1676400"/>
              <a:gd name="T8" fmla="*/ 571500 w 3876675"/>
              <a:gd name="T9" fmla="*/ 923925 h 1676400"/>
              <a:gd name="T10" fmla="*/ 685800 w 3876675"/>
              <a:gd name="T11" fmla="*/ 819150 h 1676400"/>
              <a:gd name="T12" fmla="*/ 752475 w 3876675"/>
              <a:gd name="T13" fmla="*/ 752475 h 1676400"/>
              <a:gd name="T14" fmla="*/ 838200 w 3876675"/>
              <a:gd name="T15" fmla="*/ 685800 h 1676400"/>
              <a:gd name="T16" fmla="*/ 923925 w 3876675"/>
              <a:gd name="T17" fmla="*/ 628650 h 1676400"/>
              <a:gd name="T18" fmla="*/ 1009650 w 3876675"/>
              <a:gd name="T19" fmla="*/ 561975 h 1676400"/>
              <a:gd name="T20" fmla="*/ 1143000 w 3876675"/>
              <a:gd name="T21" fmla="*/ 457200 h 1676400"/>
              <a:gd name="T22" fmla="*/ 1200150 w 3876675"/>
              <a:gd name="T23" fmla="*/ 400050 h 1676400"/>
              <a:gd name="T24" fmla="*/ 1276350 w 3876675"/>
              <a:gd name="T25" fmla="*/ 333375 h 1676400"/>
              <a:gd name="T26" fmla="*/ 1362075 w 3876675"/>
              <a:gd name="T27" fmla="*/ 276225 h 1676400"/>
              <a:gd name="T28" fmla="*/ 1466850 w 3876675"/>
              <a:gd name="T29" fmla="*/ 228600 h 1676400"/>
              <a:gd name="T30" fmla="*/ 1524000 w 3876675"/>
              <a:gd name="T31" fmla="*/ 200025 h 1676400"/>
              <a:gd name="T32" fmla="*/ 1771650 w 3876675"/>
              <a:gd name="T33" fmla="*/ 133350 h 1676400"/>
              <a:gd name="T34" fmla="*/ 1914525 w 3876675"/>
              <a:gd name="T35" fmla="*/ 95250 h 1676400"/>
              <a:gd name="T36" fmla="*/ 2133600 w 3876675"/>
              <a:gd name="T37" fmla="*/ 66675 h 1676400"/>
              <a:gd name="T38" fmla="*/ 2400300 w 3876675"/>
              <a:gd name="T39" fmla="*/ 38100 h 1676400"/>
              <a:gd name="T40" fmla="*/ 3114675 w 3876675"/>
              <a:gd name="T41" fmla="*/ 19050 h 1676400"/>
              <a:gd name="T42" fmla="*/ 3467100 w 3876675"/>
              <a:gd name="T43" fmla="*/ 9525 h 1676400"/>
              <a:gd name="T44" fmla="*/ 3676650 w 3876675"/>
              <a:gd name="T45" fmla="*/ 142875 h 1676400"/>
              <a:gd name="T46" fmla="*/ 3771900 w 3876675"/>
              <a:gd name="T47" fmla="*/ 219075 h 1676400"/>
              <a:gd name="T48" fmla="*/ 3838575 w 3876675"/>
              <a:gd name="T49" fmla="*/ 314325 h 1676400"/>
              <a:gd name="T50" fmla="*/ 3876675 w 3876675"/>
              <a:gd name="T51" fmla="*/ 476250 h 1676400"/>
              <a:gd name="T52" fmla="*/ 3829050 w 3876675"/>
              <a:gd name="T53" fmla="*/ 971550 h 1676400"/>
              <a:gd name="T54" fmla="*/ 3771900 w 3876675"/>
              <a:gd name="T55" fmla="*/ 1114425 h 1676400"/>
              <a:gd name="T56" fmla="*/ 3733800 w 3876675"/>
              <a:gd name="T57" fmla="*/ 1181100 h 1676400"/>
              <a:gd name="T58" fmla="*/ 3686175 w 3876675"/>
              <a:gd name="T59" fmla="*/ 1257300 h 1676400"/>
              <a:gd name="T60" fmla="*/ 3590925 w 3876675"/>
              <a:gd name="T61" fmla="*/ 1409700 h 1676400"/>
              <a:gd name="T62" fmla="*/ 3533775 w 3876675"/>
              <a:gd name="T63" fmla="*/ 1476375 h 1676400"/>
              <a:gd name="T64" fmla="*/ 3448050 w 3876675"/>
              <a:gd name="T65" fmla="*/ 1543050 h 1676400"/>
              <a:gd name="T66" fmla="*/ 3362325 w 3876675"/>
              <a:gd name="T67" fmla="*/ 1590675 h 1676400"/>
              <a:gd name="T68" fmla="*/ 3248025 w 3876675"/>
              <a:gd name="T69" fmla="*/ 1638300 h 1676400"/>
              <a:gd name="T70" fmla="*/ 2905125 w 3876675"/>
              <a:gd name="T71" fmla="*/ 1676400 h 1676400"/>
              <a:gd name="T72" fmla="*/ 2228850 w 3876675"/>
              <a:gd name="T73" fmla="*/ 1638300 h 1676400"/>
              <a:gd name="T74" fmla="*/ 1914525 w 3876675"/>
              <a:gd name="T75" fmla="*/ 1609725 h 1676400"/>
              <a:gd name="T76" fmla="*/ 1533525 w 3876675"/>
              <a:gd name="T77" fmla="*/ 1581150 h 1676400"/>
              <a:gd name="T78" fmla="*/ 1019175 w 3876675"/>
              <a:gd name="T79" fmla="*/ 1543050 h 1676400"/>
              <a:gd name="T80" fmla="*/ 666750 w 3876675"/>
              <a:gd name="T81" fmla="*/ 1543050 h 1676400"/>
              <a:gd name="T82" fmla="*/ 257175 w 3876675"/>
              <a:gd name="T83" fmla="*/ 1543050 h 1676400"/>
              <a:gd name="T84" fmla="*/ 142875 w 3876675"/>
              <a:gd name="T85" fmla="*/ 1495425 h 1676400"/>
              <a:gd name="T86" fmla="*/ 9525 w 3876675"/>
              <a:gd name="T87" fmla="*/ 1447800 h 1676400"/>
              <a:gd name="T88" fmla="*/ 28575 w 3876675"/>
              <a:gd name="T89" fmla="*/ 1352550 h 1676400"/>
              <a:gd name="T90" fmla="*/ 114300 w 3876675"/>
              <a:gd name="T91" fmla="*/ 1304925 h 167640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3876675" h="1676400">
                <a:moveTo>
                  <a:pt x="85725" y="1362075"/>
                </a:moveTo>
                <a:cubicBezTo>
                  <a:pt x="119392" y="1348608"/>
                  <a:pt x="135586" y="1345924"/>
                  <a:pt x="161925" y="1323975"/>
                </a:cubicBezTo>
                <a:cubicBezTo>
                  <a:pt x="217478" y="1277681"/>
                  <a:pt x="162767" y="1304363"/>
                  <a:pt x="247650" y="1247775"/>
                </a:cubicBezTo>
                <a:cubicBezTo>
                  <a:pt x="265371" y="1235961"/>
                  <a:pt x="287079" y="1231014"/>
                  <a:pt x="304800" y="1219200"/>
                </a:cubicBezTo>
                <a:cubicBezTo>
                  <a:pt x="339515" y="1196057"/>
                  <a:pt x="352342" y="1152608"/>
                  <a:pt x="381000" y="1123950"/>
                </a:cubicBezTo>
                <a:cubicBezTo>
                  <a:pt x="389095" y="1115855"/>
                  <a:pt x="400050" y="1111250"/>
                  <a:pt x="409575" y="1104900"/>
                </a:cubicBezTo>
                <a:cubicBezTo>
                  <a:pt x="412750" y="1095375"/>
                  <a:pt x="412000" y="1083425"/>
                  <a:pt x="419100" y="1076325"/>
                </a:cubicBezTo>
                <a:cubicBezTo>
                  <a:pt x="525303" y="970122"/>
                  <a:pt x="437794" y="1090087"/>
                  <a:pt x="504825" y="1009650"/>
                </a:cubicBezTo>
                <a:cubicBezTo>
                  <a:pt x="512154" y="1000856"/>
                  <a:pt x="516546" y="989869"/>
                  <a:pt x="523875" y="981075"/>
                </a:cubicBezTo>
                <a:cubicBezTo>
                  <a:pt x="559693" y="938093"/>
                  <a:pt x="545701" y="969073"/>
                  <a:pt x="571500" y="923925"/>
                </a:cubicBezTo>
                <a:cubicBezTo>
                  <a:pt x="578545" y="911597"/>
                  <a:pt x="581309" y="896606"/>
                  <a:pt x="590550" y="885825"/>
                </a:cubicBezTo>
                <a:cubicBezTo>
                  <a:pt x="600597" y="874104"/>
                  <a:pt x="682316" y="821937"/>
                  <a:pt x="685800" y="819150"/>
                </a:cubicBezTo>
                <a:cubicBezTo>
                  <a:pt x="701675" y="806450"/>
                  <a:pt x="719050" y="795425"/>
                  <a:pt x="733425" y="781050"/>
                </a:cubicBezTo>
                <a:cubicBezTo>
                  <a:pt x="741520" y="772955"/>
                  <a:pt x="743860" y="760013"/>
                  <a:pt x="752475" y="752475"/>
                </a:cubicBezTo>
                <a:cubicBezTo>
                  <a:pt x="769705" y="737398"/>
                  <a:pt x="793436" y="730564"/>
                  <a:pt x="809625" y="714375"/>
                </a:cubicBezTo>
                <a:cubicBezTo>
                  <a:pt x="819150" y="704850"/>
                  <a:pt x="826992" y="693272"/>
                  <a:pt x="838200" y="685800"/>
                </a:cubicBezTo>
                <a:cubicBezTo>
                  <a:pt x="924117" y="628522"/>
                  <a:pt x="805424" y="732163"/>
                  <a:pt x="895350" y="657225"/>
                </a:cubicBezTo>
                <a:cubicBezTo>
                  <a:pt x="905698" y="648601"/>
                  <a:pt x="913292" y="636920"/>
                  <a:pt x="923925" y="628650"/>
                </a:cubicBezTo>
                <a:cubicBezTo>
                  <a:pt x="941997" y="614594"/>
                  <a:pt x="964886" y="606739"/>
                  <a:pt x="981075" y="590550"/>
                </a:cubicBezTo>
                <a:cubicBezTo>
                  <a:pt x="990600" y="581025"/>
                  <a:pt x="999302" y="570599"/>
                  <a:pt x="1009650" y="561975"/>
                </a:cubicBezTo>
                <a:cubicBezTo>
                  <a:pt x="1073471" y="508791"/>
                  <a:pt x="1004582" y="595618"/>
                  <a:pt x="1114425" y="485775"/>
                </a:cubicBezTo>
                <a:cubicBezTo>
                  <a:pt x="1123950" y="476250"/>
                  <a:pt x="1134376" y="467548"/>
                  <a:pt x="1143000" y="457200"/>
                </a:cubicBezTo>
                <a:cubicBezTo>
                  <a:pt x="1150329" y="448406"/>
                  <a:pt x="1153955" y="436720"/>
                  <a:pt x="1162050" y="428625"/>
                </a:cubicBezTo>
                <a:cubicBezTo>
                  <a:pt x="1173275" y="417400"/>
                  <a:pt x="1188925" y="411275"/>
                  <a:pt x="1200150" y="400050"/>
                </a:cubicBezTo>
                <a:cubicBezTo>
                  <a:pt x="1214525" y="385675"/>
                  <a:pt x="1222950" y="365812"/>
                  <a:pt x="1238250" y="352425"/>
                </a:cubicBezTo>
                <a:cubicBezTo>
                  <a:pt x="1248936" y="343075"/>
                  <a:pt x="1264174" y="340680"/>
                  <a:pt x="1276350" y="333375"/>
                </a:cubicBezTo>
                <a:cubicBezTo>
                  <a:pt x="1295983" y="321595"/>
                  <a:pt x="1314450" y="307975"/>
                  <a:pt x="1333500" y="295275"/>
                </a:cubicBezTo>
                <a:cubicBezTo>
                  <a:pt x="1343025" y="288925"/>
                  <a:pt x="1351215" y="279845"/>
                  <a:pt x="1362075" y="276225"/>
                </a:cubicBezTo>
                <a:cubicBezTo>
                  <a:pt x="1371600" y="273050"/>
                  <a:pt x="1381510" y="270855"/>
                  <a:pt x="1390650" y="266700"/>
                </a:cubicBezTo>
                <a:cubicBezTo>
                  <a:pt x="1416503" y="254949"/>
                  <a:pt x="1439909" y="237580"/>
                  <a:pt x="1466850" y="228600"/>
                </a:cubicBezTo>
                <a:cubicBezTo>
                  <a:pt x="1476375" y="225425"/>
                  <a:pt x="1486445" y="223565"/>
                  <a:pt x="1495425" y="219075"/>
                </a:cubicBezTo>
                <a:cubicBezTo>
                  <a:pt x="1505664" y="213955"/>
                  <a:pt x="1513478" y="204534"/>
                  <a:pt x="1524000" y="200025"/>
                </a:cubicBezTo>
                <a:cubicBezTo>
                  <a:pt x="1536032" y="194868"/>
                  <a:pt x="1549605" y="194405"/>
                  <a:pt x="1562100" y="190500"/>
                </a:cubicBezTo>
                <a:cubicBezTo>
                  <a:pt x="1733972" y="136790"/>
                  <a:pt x="1615368" y="164606"/>
                  <a:pt x="1771650" y="133350"/>
                </a:cubicBezTo>
                <a:cubicBezTo>
                  <a:pt x="1857826" y="111806"/>
                  <a:pt x="1751870" y="138745"/>
                  <a:pt x="1876425" y="104775"/>
                </a:cubicBezTo>
                <a:cubicBezTo>
                  <a:pt x="1889055" y="101331"/>
                  <a:pt x="1901566" y="97101"/>
                  <a:pt x="1914525" y="95250"/>
                </a:cubicBezTo>
                <a:cubicBezTo>
                  <a:pt x="1968326" y="87564"/>
                  <a:pt x="2022559" y="83229"/>
                  <a:pt x="2076450" y="76200"/>
                </a:cubicBezTo>
                <a:cubicBezTo>
                  <a:pt x="2095601" y="73702"/>
                  <a:pt x="2114405" y="68808"/>
                  <a:pt x="2133600" y="66675"/>
                </a:cubicBezTo>
                <a:cubicBezTo>
                  <a:pt x="2200167" y="59279"/>
                  <a:pt x="2267321" y="57097"/>
                  <a:pt x="2333625" y="47625"/>
                </a:cubicBezTo>
                <a:cubicBezTo>
                  <a:pt x="2355850" y="44450"/>
                  <a:pt x="2377870" y="39054"/>
                  <a:pt x="2400300" y="38100"/>
                </a:cubicBezTo>
                <a:cubicBezTo>
                  <a:pt x="2527225" y="32699"/>
                  <a:pt x="2654305" y="31962"/>
                  <a:pt x="2781300" y="28575"/>
                </a:cubicBezTo>
                <a:lnTo>
                  <a:pt x="3114675" y="19050"/>
                </a:lnTo>
                <a:lnTo>
                  <a:pt x="3276600" y="0"/>
                </a:lnTo>
                <a:cubicBezTo>
                  <a:pt x="3340179" y="0"/>
                  <a:pt x="3403600" y="6350"/>
                  <a:pt x="3467100" y="9525"/>
                </a:cubicBezTo>
                <a:lnTo>
                  <a:pt x="3571875" y="76200"/>
                </a:lnTo>
                <a:cubicBezTo>
                  <a:pt x="3613472" y="102198"/>
                  <a:pt x="3635830" y="112260"/>
                  <a:pt x="3676650" y="142875"/>
                </a:cubicBezTo>
                <a:cubicBezTo>
                  <a:pt x="3689350" y="152400"/>
                  <a:pt x="3703525" y="160225"/>
                  <a:pt x="3714750" y="171450"/>
                </a:cubicBezTo>
                <a:cubicBezTo>
                  <a:pt x="3766649" y="223349"/>
                  <a:pt x="3717323" y="200883"/>
                  <a:pt x="3771900" y="219075"/>
                </a:cubicBezTo>
                <a:cubicBezTo>
                  <a:pt x="3775075" y="228600"/>
                  <a:pt x="3775589" y="239480"/>
                  <a:pt x="3781425" y="247650"/>
                </a:cubicBezTo>
                <a:cubicBezTo>
                  <a:pt x="3809195" y="286528"/>
                  <a:pt x="3821306" y="275470"/>
                  <a:pt x="3838575" y="314325"/>
                </a:cubicBezTo>
                <a:cubicBezTo>
                  <a:pt x="3846222" y="331530"/>
                  <a:pt x="3862887" y="386131"/>
                  <a:pt x="3867150" y="409575"/>
                </a:cubicBezTo>
                <a:cubicBezTo>
                  <a:pt x="3871166" y="431664"/>
                  <a:pt x="3873500" y="454025"/>
                  <a:pt x="3876675" y="476250"/>
                </a:cubicBezTo>
                <a:cubicBezTo>
                  <a:pt x="3870820" y="681184"/>
                  <a:pt x="3882001" y="730042"/>
                  <a:pt x="3857625" y="876300"/>
                </a:cubicBezTo>
                <a:cubicBezTo>
                  <a:pt x="3845084" y="951544"/>
                  <a:pt x="3853756" y="897432"/>
                  <a:pt x="3829050" y="971550"/>
                </a:cubicBezTo>
                <a:cubicBezTo>
                  <a:pt x="3824910" y="983969"/>
                  <a:pt x="3823665" y="997231"/>
                  <a:pt x="3819525" y="1009650"/>
                </a:cubicBezTo>
                <a:cubicBezTo>
                  <a:pt x="3800846" y="1065688"/>
                  <a:pt x="3797806" y="1056136"/>
                  <a:pt x="3771900" y="1114425"/>
                </a:cubicBezTo>
                <a:cubicBezTo>
                  <a:pt x="3767822" y="1123600"/>
                  <a:pt x="3767356" y="1134283"/>
                  <a:pt x="3762375" y="1143000"/>
                </a:cubicBezTo>
                <a:cubicBezTo>
                  <a:pt x="3754499" y="1156783"/>
                  <a:pt x="3742214" y="1167638"/>
                  <a:pt x="3733800" y="1181100"/>
                </a:cubicBezTo>
                <a:cubicBezTo>
                  <a:pt x="3726275" y="1193141"/>
                  <a:pt x="3722275" y="1207159"/>
                  <a:pt x="3714750" y="1219200"/>
                </a:cubicBezTo>
                <a:cubicBezTo>
                  <a:pt x="3706336" y="1232662"/>
                  <a:pt x="3693885" y="1243423"/>
                  <a:pt x="3686175" y="1257300"/>
                </a:cubicBezTo>
                <a:cubicBezTo>
                  <a:pt x="3641013" y="1338591"/>
                  <a:pt x="3692077" y="1272622"/>
                  <a:pt x="3648075" y="1343025"/>
                </a:cubicBezTo>
                <a:cubicBezTo>
                  <a:pt x="3615936" y="1394448"/>
                  <a:pt x="3626892" y="1367739"/>
                  <a:pt x="3590925" y="1409700"/>
                </a:cubicBezTo>
                <a:cubicBezTo>
                  <a:pt x="3580594" y="1421753"/>
                  <a:pt x="3572681" y="1435747"/>
                  <a:pt x="3562350" y="1447800"/>
                </a:cubicBezTo>
                <a:cubicBezTo>
                  <a:pt x="3553584" y="1458027"/>
                  <a:pt x="3542399" y="1466027"/>
                  <a:pt x="3533775" y="1476375"/>
                </a:cubicBezTo>
                <a:cubicBezTo>
                  <a:pt x="3526446" y="1485169"/>
                  <a:pt x="3522820" y="1496855"/>
                  <a:pt x="3514725" y="1504950"/>
                </a:cubicBezTo>
                <a:cubicBezTo>
                  <a:pt x="3492227" y="1527448"/>
                  <a:pt x="3474197" y="1524373"/>
                  <a:pt x="3448050" y="1543050"/>
                </a:cubicBezTo>
                <a:cubicBezTo>
                  <a:pt x="3437089" y="1550880"/>
                  <a:pt x="3431250" y="1565083"/>
                  <a:pt x="3419475" y="1571625"/>
                </a:cubicBezTo>
                <a:cubicBezTo>
                  <a:pt x="3401922" y="1581377"/>
                  <a:pt x="3381375" y="1584325"/>
                  <a:pt x="3362325" y="1590675"/>
                </a:cubicBezTo>
                <a:cubicBezTo>
                  <a:pt x="3321331" y="1604340"/>
                  <a:pt x="3343490" y="1597765"/>
                  <a:pt x="3295650" y="1609725"/>
                </a:cubicBezTo>
                <a:cubicBezTo>
                  <a:pt x="3279775" y="1619250"/>
                  <a:pt x="3265214" y="1631424"/>
                  <a:pt x="3248025" y="1638300"/>
                </a:cubicBezTo>
                <a:cubicBezTo>
                  <a:pt x="3221477" y="1648919"/>
                  <a:pt x="3113299" y="1656391"/>
                  <a:pt x="3105150" y="1657350"/>
                </a:cubicBezTo>
                <a:cubicBezTo>
                  <a:pt x="2933929" y="1677494"/>
                  <a:pt x="3180821" y="1656707"/>
                  <a:pt x="2905125" y="1676400"/>
                </a:cubicBezTo>
                <a:lnTo>
                  <a:pt x="2505075" y="1666875"/>
                </a:lnTo>
                <a:cubicBezTo>
                  <a:pt x="2461368" y="1665226"/>
                  <a:pt x="2241126" y="1639773"/>
                  <a:pt x="2228850" y="1638300"/>
                </a:cubicBezTo>
                <a:cubicBezTo>
                  <a:pt x="2206559" y="1635625"/>
                  <a:pt x="2184533" y="1630808"/>
                  <a:pt x="2162175" y="1628775"/>
                </a:cubicBezTo>
                <a:cubicBezTo>
                  <a:pt x="2079721" y="1621279"/>
                  <a:pt x="1914525" y="1609725"/>
                  <a:pt x="1914525" y="1609725"/>
                </a:cubicBezTo>
                <a:cubicBezTo>
                  <a:pt x="1845564" y="1592485"/>
                  <a:pt x="1871278" y="1596739"/>
                  <a:pt x="1762125" y="1590675"/>
                </a:cubicBezTo>
                <a:cubicBezTo>
                  <a:pt x="1685976" y="1586445"/>
                  <a:pt x="1609686" y="1585158"/>
                  <a:pt x="1533525" y="1581150"/>
                </a:cubicBezTo>
                <a:cubicBezTo>
                  <a:pt x="1464207" y="1577502"/>
                  <a:pt x="1188256" y="1554540"/>
                  <a:pt x="1162050" y="1552575"/>
                </a:cubicBezTo>
                <a:lnTo>
                  <a:pt x="1019175" y="1543050"/>
                </a:lnTo>
                <a:lnTo>
                  <a:pt x="895350" y="1533525"/>
                </a:lnTo>
                <a:cubicBezTo>
                  <a:pt x="819150" y="1536700"/>
                  <a:pt x="742835" y="1537803"/>
                  <a:pt x="666750" y="1543050"/>
                </a:cubicBezTo>
                <a:cubicBezTo>
                  <a:pt x="650599" y="1544164"/>
                  <a:pt x="635314" y="1552575"/>
                  <a:pt x="619125" y="1552575"/>
                </a:cubicBezTo>
                <a:cubicBezTo>
                  <a:pt x="498433" y="1552575"/>
                  <a:pt x="377825" y="1546225"/>
                  <a:pt x="257175" y="1543050"/>
                </a:cubicBezTo>
                <a:cubicBezTo>
                  <a:pt x="213882" y="1521403"/>
                  <a:pt x="220097" y="1523193"/>
                  <a:pt x="171450" y="1504950"/>
                </a:cubicBezTo>
                <a:cubicBezTo>
                  <a:pt x="162049" y="1501425"/>
                  <a:pt x="152615" y="1497860"/>
                  <a:pt x="142875" y="1495425"/>
                </a:cubicBezTo>
                <a:cubicBezTo>
                  <a:pt x="114248" y="1488268"/>
                  <a:pt x="62621" y="1483197"/>
                  <a:pt x="38100" y="1466850"/>
                </a:cubicBezTo>
                <a:lnTo>
                  <a:pt x="9525" y="1447800"/>
                </a:lnTo>
                <a:cubicBezTo>
                  <a:pt x="6350" y="1438275"/>
                  <a:pt x="0" y="1429265"/>
                  <a:pt x="0" y="1419225"/>
                </a:cubicBezTo>
                <a:cubicBezTo>
                  <a:pt x="0" y="1400922"/>
                  <a:pt x="13021" y="1364993"/>
                  <a:pt x="28575" y="1352550"/>
                </a:cubicBezTo>
                <a:cubicBezTo>
                  <a:pt x="36415" y="1346278"/>
                  <a:pt x="47625" y="1346200"/>
                  <a:pt x="57150" y="1343025"/>
                </a:cubicBezTo>
                <a:cubicBezTo>
                  <a:pt x="90633" y="1292800"/>
                  <a:pt x="56893" y="1329528"/>
                  <a:pt x="114300" y="1304925"/>
                </a:cubicBezTo>
                <a:cubicBezTo>
                  <a:pt x="183406" y="1275308"/>
                  <a:pt x="90356" y="1285875"/>
                  <a:pt x="200025" y="1285875"/>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en-IE"/>
          </a:p>
        </p:txBody>
      </p:sp>
    </p:spTree>
    <p:extLst>
      <p:ext uri="{BB962C8B-B14F-4D97-AF65-F5344CB8AC3E}">
        <p14:creationId xmlns:p14="http://schemas.microsoft.com/office/powerpoint/2010/main" val="742921700"/>
      </p:ext>
    </p:extLst>
  </p:cSld>
  <p:clrMapOvr>
    <a:masterClrMapping/>
  </p:clrMapOvr>
  <p:transition spd="slow">
    <p:push/>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it-IT" altLang="en-US" sz="2200" smtClean="0"/>
              <a:t>			Water in EU </a:t>
            </a:r>
            <a:r>
              <a:rPr lang="en-GB" altLang="en-US" sz="2200" smtClean="0"/>
              <a:t>blending mechanisms</a:t>
            </a:r>
          </a:p>
        </p:txBody>
      </p:sp>
      <p:sp>
        <p:nvSpPr>
          <p:cNvPr id="16387" name="Content Placeholder 2"/>
          <p:cNvSpPr>
            <a:spLocks noGrp="1"/>
          </p:cNvSpPr>
          <p:nvPr>
            <p:ph idx="1"/>
          </p:nvPr>
        </p:nvSpPr>
        <p:spPr>
          <a:xfrm>
            <a:off x="468313" y="2492375"/>
            <a:ext cx="8229600" cy="3529013"/>
          </a:xfrm>
        </p:spPr>
        <p:txBody>
          <a:bodyPr/>
          <a:lstStyle/>
          <a:p>
            <a:pPr>
              <a:buClr>
                <a:schemeClr val="tx1"/>
              </a:buClr>
              <a:buFont typeface="Times" pitchFamily="18" charset="0"/>
              <a:buChar char="•"/>
            </a:pPr>
            <a:r>
              <a:rPr lang="en-GB" altLang="en-US" sz="1800" b="1" i="0" smtClean="0">
                <a:solidFill>
                  <a:srgbClr val="9A0000"/>
                </a:solidFill>
              </a:rPr>
              <a:t>Africa-EU Infrastructure Trust Fund</a:t>
            </a:r>
            <a:r>
              <a:rPr lang="en-GB" altLang="en-US" sz="1800" i="0" smtClean="0">
                <a:solidFill>
                  <a:srgbClr val="9A0000"/>
                </a:solidFill>
              </a:rPr>
              <a:t>: </a:t>
            </a:r>
            <a:r>
              <a:rPr lang="en-GB" altLang="en-US" sz="1800" i="0" smtClean="0"/>
              <a:t>launched in 2007, managed by EIB. 3 WSS projects amounting to €468 million. ITF contribution €52 million. Leverage effect 9:1</a:t>
            </a:r>
          </a:p>
          <a:p>
            <a:pPr>
              <a:buClr>
                <a:schemeClr val="tx1"/>
              </a:buClr>
              <a:buFont typeface="Times" pitchFamily="18" charset="0"/>
              <a:buChar char="•"/>
            </a:pPr>
            <a:endParaRPr lang="en-GB" altLang="en-US" sz="1800" b="1" i="0" smtClean="0"/>
          </a:p>
          <a:p>
            <a:pPr>
              <a:buClr>
                <a:schemeClr val="tx1"/>
              </a:buClr>
              <a:buFont typeface="Times" pitchFamily="18" charset="0"/>
              <a:buChar char="•"/>
            </a:pPr>
            <a:r>
              <a:rPr lang="en-GB" altLang="en-US" sz="1800" b="1" i="0" smtClean="0">
                <a:solidFill>
                  <a:srgbClr val="9A0000"/>
                </a:solidFill>
              </a:rPr>
              <a:t>NIF (Neighbourhood Investment Facility)</a:t>
            </a:r>
            <a:r>
              <a:rPr lang="en-GB" altLang="en-US" sz="1800" i="0" smtClean="0">
                <a:solidFill>
                  <a:srgbClr val="9A0000"/>
                </a:solidFill>
              </a:rPr>
              <a:t>:</a:t>
            </a:r>
            <a:r>
              <a:rPr lang="en-GB" altLang="en-US" sz="1800" b="1" i="0" smtClean="0">
                <a:solidFill>
                  <a:srgbClr val="9A0000"/>
                </a:solidFill>
              </a:rPr>
              <a:t> </a:t>
            </a:r>
            <a:r>
              <a:rPr lang="en-GB" altLang="en-US" sz="1800" i="0" smtClean="0"/>
              <a:t>launched in 2008, 16 WSS projects amounting to €1,06 billion. NIF contribution €130,6 million. Leverage effect 8:1</a:t>
            </a:r>
          </a:p>
          <a:p>
            <a:pPr>
              <a:buClr>
                <a:schemeClr val="tx1"/>
              </a:buClr>
              <a:buFont typeface="Times" pitchFamily="18" charset="0"/>
              <a:buChar char="•"/>
            </a:pPr>
            <a:endParaRPr lang="en-GB" altLang="en-US" sz="1800" b="1" i="0" smtClean="0"/>
          </a:p>
          <a:p>
            <a:pPr>
              <a:buClr>
                <a:schemeClr val="tx1"/>
              </a:buClr>
              <a:buFont typeface="Times" pitchFamily="18" charset="0"/>
              <a:buChar char="•"/>
            </a:pPr>
            <a:r>
              <a:rPr lang="en-GB" altLang="en-US" sz="1800" b="1" i="0" smtClean="0">
                <a:solidFill>
                  <a:srgbClr val="9A0000"/>
                </a:solidFill>
              </a:rPr>
              <a:t>LAIF (Latin America Investment Facility)</a:t>
            </a:r>
            <a:r>
              <a:rPr lang="en-GB" altLang="en-US" sz="1800" i="0" smtClean="0">
                <a:solidFill>
                  <a:srgbClr val="9A0000"/>
                </a:solidFill>
              </a:rPr>
              <a:t>:</a:t>
            </a:r>
            <a:r>
              <a:rPr lang="en-GB" altLang="en-US" sz="1800" b="1" i="0" smtClean="0">
                <a:solidFill>
                  <a:srgbClr val="9A0000"/>
                </a:solidFill>
              </a:rPr>
              <a:t> </a:t>
            </a:r>
            <a:r>
              <a:rPr lang="en-GB" altLang="en-US" sz="1800" i="0" smtClean="0"/>
              <a:t>launched in 2010: 5 WSS projects amounting to €578 million; LAIF contribution €76,5 million. Leverage effect 8:1</a:t>
            </a:r>
          </a:p>
        </p:txBody>
      </p:sp>
      <p:sp>
        <p:nvSpPr>
          <p:cNvPr id="16388" name="Slide Number Placeholder 2"/>
          <p:cNvSpPr>
            <a:spLocks noGrp="1"/>
          </p:cNvSpPr>
          <p:nvPr>
            <p:ph type="sldNum" sz="quarter" idx="12"/>
          </p:nvPr>
        </p:nvSpPr>
        <p:spPr>
          <a:noFill/>
        </p:spPr>
        <p:txBody>
          <a:bodyP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pPr eaLnBrk="1" hangingPunct="1"/>
            <a:fld id="{514D6A7C-4CF6-4E66-89B0-E93F1DAD82A7}" type="slidenum">
              <a:rPr lang="en-GB" altLang="en-US" sz="1400" b="0" smtClean="0">
                <a:solidFill>
                  <a:schemeClr val="tx1"/>
                </a:solidFill>
                <a:latin typeface="Arial" pitchFamily="34" charset="0"/>
              </a:rPr>
              <a:pPr eaLnBrk="1" hangingPunct="1"/>
              <a:t>15</a:t>
            </a:fld>
            <a:endParaRPr lang="en-GB" altLang="en-US" sz="1400" b="0" smtClean="0">
              <a:solidFill>
                <a:schemeClr val="tx1"/>
              </a:solidFill>
              <a:latin typeface="Arial" pitchFamily="34" charset="0"/>
            </a:endParaRPr>
          </a:p>
        </p:txBody>
      </p:sp>
    </p:spTree>
    <p:extLst>
      <p:ext uri="{BB962C8B-B14F-4D97-AF65-F5344CB8AC3E}">
        <p14:creationId xmlns:p14="http://schemas.microsoft.com/office/powerpoint/2010/main" val="62618660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1116013" y="1196975"/>
            <a:ext cx="6264275" cy="936625"/>
          </a:xfrm>
        </p:spPr>
        <p:txBody>
          <a:bodyPr/>
          <a:lstStyle/>
          <a:p>
            <a:r>
              <a:rPr lang="it-IT" altLang="en-US" sz="2200" smtClean="0"/>
              <a:t>		</a:t>
            </a:r>
            <a:r>
              <a:rPr lang="en-GB" altLang="en-US" sz="2200" smtClean="0"/>
              <a:t>The role of private sector</a:t>
            </a:r>
          </a:p>
        </p:txBody>
      </p:sp>
      <p:sp>
        <p:nvSpPr>
          <p:cNvPr id="3" name="Content Placeholder 2"/>
          <p:cNvSpPr>
            <a:spLocks noGrp="1"/>
          </p:cNvSpPr>
          <p:nvPr>
            <p:ph idx="1"/>
          </p:nvPr>
        </p:nvSpPr>
        <p:spPr>
          <a:xfrm>
            <a:off x="468313" y="2276475"/>
            <a:ext cx="8229600" cy="3602038"/>
          </a:xfrm>
        </p:spPr>
        <p:txBody>
          <a:bodyPr/>
          <a:lstStyle/>
          <a:p>
            <a:pPr marL="0" indent="0">
              <a:lnSpc>
                <a:spcPts val="4000"/>
              </a:lnSpc>
              <a:buFont typeface="Times"/>
              <a:buNone/>
              <a:defRPr/>
            </a:pPr>
            <a:r>
              <a:rPr lang="en-GB" i="0" dirty="0"/>
              <a:t>All actions are implemented by private </a:t>
            </a:r>
            <a:r>
              <a:rPr lang="en-GB" i="0" dirty="0" smtClean="0"/>
              <a:t>sector, </a:t>
            </a:r>
            <a:r>
              <a:rPr lang="en-GB" i="0" dirty="0"/>
              <a:t>i.e</a:t>
            </a:r>
            <a:r>
              <a:rPr lang="en-GB" i="0" dirty="0" smtClean="0"/>
              <a:t>.</a:t>
            </a:r>
            <a:endParaRPr lang="en-GB" dirty="0"/>
          </a:p>
          <a:p>
            <a:pPr lvl="1">
              <a:lnSpc>
                <a:spcPts val="4000"/>
              </a:lnSpc>
              <a:defRPr/>
            </a:pPr>
            <a:r>
              <a:rPr lang="en-GB" dirty="0">
                <a:solidFill>
                  <a:srgbClr val="A50021"/>
                </a:solidFill>
              </a:rPr>
              <a:t>Consultants</a:t>
            </a:r>
            <a:r>
              <a:rPr lang="en-GB" dirty="0"/>
              <a:t> </a:t>
            </a:r>
            <a:r>
              <a:rPr lang="en-GB" b="0" dirty="0"/>
              <a:t>(TA, studies, supervisions, monitoring, evaluations). </a:t>
            </a:r>
          </a:p>
          <a:p>
            <a:pPr lvl="1">
              <a:lnSpc>
                <a:spcPts val="4000"/>
              </a:lnSpc>
              <a:defRPr/>
            </a:pPr>
            <a:r>
              <a:rPr lang="en-GB" dirty="0">
                <a:solidFill>
                  <a:srgbClr val="A50021"/>
                </a:solidFill>
              </a:rPr>
              <a:t>Contractors </a:t>
            </a:r>
            <a:r>
              <a:rPr lang="en-GB" b="0" dirty="0" smtClean="0"/>
              <a:t>(works </a:t>
            </a:r>
            <a:r>
              <a:rPr lang="en-GB" b="0" dirty="0"/>
              <a:t>contracts).</a:t>
            </a:r>
          </a:p>
          <a:p>
            <a:pPr lvl="1">
              <a:lnSpc>
                <a:spcPts val="4000"/>
              </a:lnSpc>
              <a:defRPr/>
            </a:pPr>
            <a:r>
              <a:rPr lang="en-GB" dirty="0">
                <a:solidFill>
                  <a:srgbClr val="A50021"/>
                </a:solidFill>
              </a:rPr>
              <a:t>Suppliers</a:t>
            </a:r>
            <a:r>
              <a:rPr lang="en-GB" b="0" dirty="0">
                <a:solidFill>
                  <a:srgbClr val="A50021"/>
                </a:solidFill>
              </a:rPr>
              <a:t> </a:t>
            </a:r>
            <a:r>
              <a:rPr lang="en-GB" b="0" dirty="0" smtClean="0"/>
              <a:t>(supply </a:t>
            </a:r>
            <a:r>
              <a:rPr lang="en-GB" b="0" dirty="0"/>
              <a:t>contracts)</a:t>
            </a:r>
          </a:p>
          <a:p>
            <a:pPr lvl="1">
              <a:lnSpc>
                <a:spcPts val="4000"/>
              </a:lnSpc>
              <a:defRPr/>
            </a:pPr>
            <a:r>
              <a:rPr lang="en-GB" dirty="0">
                <a:solidFill>
                  <a:srgbClr val="A50021"/>
                </a:solidFill>
              </a:rPr>
              <a:t>Civil society organisations </a:t>
            </a:r>
            <a:r>
              <a:rPr lang="en-GB" b="0" dirty="0"/>
              <a:t>(NGOs etc.)</a:t>
            </a:r>
          </a:p>
          <a:p>
            <a:pPr marL="457200" lvl="1" indent="0">
              <a:buFontTx/>
              <a:buNone/>
              <a:defRPr/>
            </a:pPr>
            <a:endParaRPr lang="en-GB" dirty="0"/>
          </a:p>
          <a:p>
            <a:pPr>
              <a:defRPr/>
            </a:pPr>
            <a:endParaRPr lang="en-GB" dirty="0"/>
          </a:p>
        </p:txBody>
      </p:sp>
      <p:sp>
        <p:nvSpPr>
          <p:cNvPr id="17412" name="Slide Number Placeholder 3"/>
          <p:cNvSpPr>
            <a:spLocks noGrp="1"/>
          </p:cNvSpPr>
          <p:nvPr>
            <p:ph type="sldNum" sz="quarter" idx="12"/>
          </p:nvPr>
        </p:nvSpPr>
        <p:spPr>
          <a:noFill/>
        </p:spPr>
        <p:txBody>
          <a:bodyP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pPr eaLnBrk="1" hangingPunct="1"/>
            <a:fld id="{8779B06A-DAD3-4FC5-A51D-F12E8B3E1C23}" type="slidenum">
              <a:rPr lang="en-GB" altLang="en-US" sz="1400" b="0" smtClean="0">
                <a:solidFill>
                  <a:schemeClr val="tx1"/>
                </a:solidFill>
                <a:latin typeface="Arial" pitchFamily="34" charset="0"/>
              </a:rPr>
              <a:pPr eaLnBrk="1" hangingPunct="1"/>
              <a:t>16</a:t>
            </a:fld>
            <a:endParaRPr lang="en-GB" altLang="en-US" sz="1400" b="0" smtClean="0">
              <a:solidFill>
                <a:schemeClr val="tx1"/>
              </a:solidFill>
              <a:latin typeface="Arial" pitchFamily="34" charset="0"/>
            </a:endParaRPr>
          </a:p>
        </p:txBody>
      </p:sp>
    </p:spTree>
    <p:extLst>
      <p:ext uri="{BB962C8B-B14F-4D97-AF65-F5344CB8AC3E}">
        <p14:creationId xmlns:p14="http://schemas.microsoft.com/office/powerpoint/2010/main" val="221928687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395288" y="1339850"/>
            <a:ext cx="8229600" cy="576263"/>
          </a:xfrm>
        </p:spPr>
        <p:txBody>
          <a:bodyPr/>
          <a:lstStyle/>
          <a:p>
            <a:r>
              <a:rPr lang="en-GB" altLang="en-US" sz="2400" smtClean="0"/>
              <a:t>Call for proposals and procurement notices</a:t>
            </a:r>
            <a:r>
              <a:rPr lang="en-GB" altLang="en-US" sz="2800" smtClean="0"/>
              <a:t>…</a:t>
            </a:r>
          </a:p>
        </p:txBody>
      </p:sp>
      <p:sp>
        <p:nvSpPr>
          <p:cNvPr id="18436" name="Slide Number Placeholder 2"/>
          <p:cNvSpPr>
            <a:spLocks noGrp="1"/>
          </p:cNvSpPr>
          <p:nvPr>
            <p:ph type="sldNum" sz="quarter" idx="12"/>
          </p:nvPr>
        </p:nvSpPr>
        <p:spPr>
          <a:noFill/>
        </p:spPr>
        <p:txBody>
          <a:bodyP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pPr eaLnBrk="1" hangingPunct="1"/>
            <a:fld id="{C687216E-544E-4DAF-89B9-1EDEFDD9EC56}" type="slidenum">
              <a:rPr lang="en-GB" altLang="en-US" sz="1400" b="0" smtClean="0">
                <a:solidFill>
                  <a:schemeClr val="tx1"/>
                </a:solidFill>
                <a:latin typeface="Arial" pitchFamily="34" charset="0"/>
              </a:rPr>
              <a:pPr eaLnBrk="1" hangingPunct="1"/>
              <a:t>17</a:t>
            </a:fld>
            <a:endParaRPr lang="en-GB" altLang="en-US" sz="1400" b="0" smtClean="0">
              <a:solidFill>
                <a:schemeClr val="tx1"/>
              </a:solidFill>
              <a:latin typeface="Arial" pitchFamily="34" charset="0"/>
            </a:endParaRPr>
          </a:p>
        </p:txBody>
      </p:sp>
      <p:pic>
        <p:nvPicPr>
          <p:cNvPr id="18435" name="Picture 54"/>
          <p:cNvPicPr>
            <a:picLocks noGrp="1" noChangeAspect="1" noChangeArrowheads="1"/>
          </p:cNvPicPr>
          <p:nvPr>
            <p:ph idx="4294967295"/>
          </p:nvPr>
        </p:nvPicPr>
        <p:blipFill>
          <a:blip r:embed="rId3" cstate="email">
            <a:extLst>
              <a:ext uri="{28A0092B-C50C-407E-A947-70E740481C1C}">
                <a14:useLocalDpi xmlns:a14="http://schemas.microsoft.com/office/drawing/2010/main"/>
              </a:ext>
            </a:extLst>
          </a:blip>
          <a:srcRect/>
          <a:stretch>
            <a:fillRect/>
          </a:stretch>
        </p:blipFill>
        <p:spPr>
          <a:xfrm>
            <a:off x="0" y="1989138"/>
            <a:ext cx="8642350" cy="4872037"/>
          </a:xfrm>
          <a:noFill/>
          <a:extLst>
            <a:ext uri="{909E8E84-426E-40DD-AFC4-6F175D3DCCD1}">
              <a14:hiddenFill xmlns:a14="http://schemas.microsoft.com/office/drawing/2010/main">
                <a:solidFill>
                  <a:srgbClr val="103C72"/>
                </a:solidFill>
              </a14:hiddenFill>
            </a:ext>
            <a:ext uri="{91240B29-F687-4F45-9708-019B960494DF}">
              <a14:hiddenLine xmlns:a14="http://schemas.microsoft.com/office/drawing/2010/main" w="9525" algn="ctr">
                <a:solidFill>
                  <a:schemeClr val="tx1"/>
                </a:solidFill>
                <a:miter lim="800000"/>
                <a:headEnd/>
                <a:tailEnd/>
              </a14:hiddenLine>
            </a:ext>
          </a:extLst>
        </p:spPr>
      </p:pic>
    </p:spTree>
    <p:extLst>
      <p:ext uri="{BB962C8B-B14F-4D97-AF65-F5344CB8AC3E}">
        <p14:creationId xmlns:p14="http://schemas.microsoft.com/office/powerpoint/2010/main" val="353450675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endParaRPr lang="en-US" altLang="en-US" smtClean="0"/>
          </a:p>
        </p:txBody>
      </p:sp>
      <p:pic>
        <p:nvPicPr>
          <p:cNvPr id="19459" name="Picture 4"/>
          <p:cNvPicPr>
            <a:picLocks noGrp="1" noChangeAspect="1" noChangeArrowheads="1"/>
          </p:cNvPicPr>
          <p:nvPr>
            <p:ph idx="1"/>
          </p:nvPr>
        </p:nvPicPr>
        <p:blipFill>
          <a:blip r:embed="rId3" cstate="email">
            <a:extLst>
              <a:ext uri="{28A0092B-C50C-407E-A947-70E740481C1C}">
                <a14:useLocalDpi xmlns:a14="http://schemas.microsoft.com/office/drawing/2010/main"/>
              </a:ext>
            </a:extLst>
          </a:blip>
          <a:srcRect/>
          <a:stretch>
            <a:fillRect/>
          </a:stretch>
        </p:blipFill>
        <p:spPr>
          <a:xfrm>
            <a:off x="179388" y="1341438"/>
            <a:ext cx="8640762" cy="5183187"/>
          </a:xfrm>
          <a:noFill/>
          <a:extLst>
            <a:ext uri="{909E8E84-426E-40DD-AFC4-6F175D3DCCD1}">
              <a14:hiddenFill xmlns:a14="http://schemas.microsoft.com/office/drawing/2010/main">
                <a:solidFill>
                  <a:srgbClr val="103C72"/>
                </a:solidFill>
              </a14:hiddenFill>
            </a:ext>
            <a:ext uri="{91240B29-F687-4F45-9708-019B960494DF}">
              <a14:hiddenLine xmlns:a14="http://schemas.microsoft.com/office/drawing/2010/main" w="9525" algn="ctr">
                <a:solidFill>
                  <a:schemeClr val="tx1"/>
                </a:solidFill>
                <a:miter lim="800000"/>
                <a:headEnd/>
                <a:tailEnd/>
              </a14:hiddenLine>
            </a:ext>
          </a:extLst>
        </p:spPr>
      </p:pic>
      <p:sp>
        <p:nvSpPr>
          <p:cNvPr id="19460" name="Slide Number Placeholder 2"/>
          <p:cNvSpPr>
            <a:spLocks noGrp="1"/>
          </p:cNvSpPr>
          <p:nvPr>
            <p:ph type="sldNum" sz="quarter" idx="12"/>
          </p:nvPr>
        </p:nvSpPr>
        <p:spPr>
          <a:noFill/>
        </p:spPr>
        <p:txBody>
          <a:bodyP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pPr eaLnBrk="1" hangingPunct="1"/>
            <a:fld id="{DB45E8B2-CE46-4DF7-B8DF-B4CCB8D3AF95}" type="slidenum">
              <a:rPr lang="en-GB" altLang="en-US" sz="1400" b="0" smtClean="0">
                <a:solidFill>
                  <a:schemeClr val="tx1"/>
                </a:solidFill>
                <a:latin typeface="Arial" pitchFamily="34" charset="0"/>
              </a:rPr>
              <a:pPr eaLnBrk="1" hangingPunct="1"/>
              <a:t>18</a:t>
            </a:fld>
            <a:endParaRPr lang="en-GB" altLang="en-US" sz="1400" b="0" smtClean="0">
              <a:solidFill>
                <a:schemeClr val="tx1"/>
              </a:solidFill>
              <a:latin typeface="Arial" pitchFamily="34" charset="0"/>
            </a:endParaRPr>
          </a:p>
        </p:txBody>
      </p:sp>
    </p:spTree>
    <p:extLst>
      <p:ext uri="{BB962C8B-B14F-4D97-AF65-F5344CB8AC3E}">
        <p14:creationId xmlns:p14="http://schemas.microsoft.com/office/powerpoint/2010/main" val="167004744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4" name="Slide Number Placeholder 2"/>
          <p:cNvSpPr>
            <a:spLocks noGrp="1"/>
          </p:cNvSpPr>
          <p:nvPr>
            <p:ph type="sldNum" sz="quarter" idx="12"/>
          </p:nvPr>
        </p:nvSpPr>
        <p:spPr>
          <a:noFill/>
        </p:spPr>
        <p:txBody>
          <a:bodyP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pPr eaLnBrk="1" hangingPunct="1"/>
            <a:fld id="{DA5D0AF3-D9ED-4D85-B9BE-108B9E8B41C8}" type="slidenum">
              <a:rPr lang="en-GB" altLang="en-US" sz="1400" b="0" smtClean="0">
                <a:solidFill>
                  <a:schemeClr val="tx1"/>
                </a:solidFill>
                <a:latin typeface="Arial" pitchFamily="34" charset="0"/>
              </a:rPr>
              <a:pPr eaLnBrk="1" hangingPunct="1"/>
              <a:t>19</a:t>
            </a:fld>
            <a:endParaRPr lang="en-GB" altLang="en-US" sz="1400" b="0" smtClean="0">
              <a:solidFill>
                <a:schemeClr val="tx1"/>
              </a:solidFill>
              <a:latin typeface="Arial" pitchFamily="34" charset="0"/>
            </a:endParaRPr>
          </a:p>
        </p:txBody>
      </p:sp>
      <p:sp>
        <p:nvSpPr>
          <p:cNvPr id="20482" name="Content Placeholder 5"/>
          <p:cNvSpPr>
            <a:spLocks noGrp="1"/>
          </p:cNvSpPr>
          <p:nvPr>
            <p:ph sz="quarter" idx="4294967295"/>
          </p:nvPr>
        </p:nvSpPr>
        <p:spPr>
          <a:xfrm>
            <a:off x="5102225" y="2174875"/>
            <a:ext cx="4041775" cy="3951288"/>
          </a:xfrm>
        </p:spPr>
        <p:txBody>
          <a:bodyPr/>
          <a:lstStyle/>
          <a:p>
            <a:endParaRPr lang="en-GB" altLang="en-US" dirty="0" smtClean="0"/>
          </a:p>
          <a:p>
            <a:endParaRPr lang="en-GB" altLang="en-US" dirty="0" smtClean="0"/>
          </a:p>
          <a:p>
            <a:endParaRPr lang="en-GB" altLang="en-US" dirty="0" smtClean="0"/>
          </a:p>
          <a:p>
            <a:r>
              <a:rPr lang="en-GB" altLang="en-US" sz="3600" b="1" dirty="0" smtClean="0"/>
              <a:t>2014-2020</a:t>
            </a:r>
          </a:p>
          <a:p>
            <a:r>
              <a:rPr lang="en-GB" altLang="en-US" sz="3600" b="1" dirty="0" smtClean="0">
                <a:solidFill>
                  <a:srgbClr val="9A0000"/>
                </a:solidFill>
              </a:rPr>
              <a:t>Future</a:t>
            </a:r>
          </a:p>
          <a:p>
            <a:r>
              <a:rPr lang="fr-FR" altLang="en-US" b="1" dirty="0" smtClean="0">
                <a:solidFill>
                  <a:srgbClr val="A50021"/>
                </a:solidFill>
              </a:rPr>
              <a:t>The new </a:t>
            </a:r>
            <a:r>
              <a:rPr lang="fr-FR" altLang="en-US" b="1" dirty="0" err="1" smtClean="0">
                <a:solidFill>
                  <a:srgbClr val="A50021"/>
                </a:solidFill>
              </a:rPr>
              <a:t>policy</a:t>
            </a:r>
            <a:r>
              <a:rPr lang="fr-FR" altLang="en-US" b="1" dirty="0" smtClean="0">
                <a:solidFill>
                  <a:srgbClr val="A50021"/>
                </a:solidFill>
              </a:rPr>
              <a:t> </a:t>
            </a:r>
            <a:r>
              <a:rPr lang="fr-FR" altLang="en-US" b="1" dirty="0" err="1" smtClean="0">
                <a:solidFill>
                  <a:srgbClr val="A50021"/>
                </a:solidFill>
              </a:rPr>
              <a:t>framework</a:t>
            </a:r>
            <a:endParaRPr lang="en-GB" altLang="en-US" b="1" dirty="0" smtClean="0">
              <a:solidFill>
                <a:srgbClr val="9A0000"/>
              </a:solidFill>
            </a:endParaRPr>
          </a:p>
        </p:txBody>
      </p:sp>
      <p:sp>
        <p:nvSpPr>
          <p:cNvPr id="4" name="Content Placeholder 3"/>
          <p:cNvSpPr>
            <a:spLocks noGrp="1"/>
          </p:cNvSpPr>
          <p:nvPr>
            <p:ph sz="half" idx="4294967295"/>
          </p:nvPr>
        </p:nvSpPr>
        <p:spPr>
          <a:xfrm>
            <a:off x="0" y="1052513"/>
            <a:ext cx="4475163" cy="4968875"/>
          </a:xfrm>
        </p:spPr>
        <p:txBody>
          <a:bodyPr/>
          <a:lstStyle/>
          <a:p>
            <a:pPr marL="0" indent="0" algn="ctr" eaLnBrk="1" hangingPunct="1">
              <a:spcBef>
                <a:spcPct val="50000"/>
              </a:spcBef>
              <a:buClrTx/>
              <a:buFontTx/>
              <a:buNone/>
              <a:defRPr/>
            </a:pPr>
            <a:r>
              <a:rPr lang="en-GB" altLang="en-US" sz="37000" b="1" i="0" kern="1200" dirty="0">
                <a:solidFill>
                  <a:srgbClr val="C0C0C0"/>
                </a:solidFill>
              </a:rPr>
              <a:t>2</a:t>
            </a:r>
          </a:p>
          <a:p>
            <a:pPr marL="0" indent="0" algn="ctr" eaLnBrk="1" hangingPunct="1">
              <a:spcBef>
                <a:spcPct val="50000"/>
              </a:spcBef>
              <a:buClrTx/>
              <a:buFontTx/>
              <a:buNone/>
              <a:defRPr/>
            </a:pPr>
            <a:endParaRPr lang="en-GB" altLang="en-US" sz="37000" b="1" i="0" kern="1200" dirty="0" smtClean="0">
              <a:solidFill>
                <a:srgbClr val="C0C0C0"/>
              </a:solidFill>
            </a:endParaRPr>
          </a:p>
          <a:p>
            <a:pPr>
              <a:defRPr/>
            </a:pPr>
            <a:endParaRPr lang="en-GB" dirty="0"/>
          </a:p>
        </p:txBody>
      </p:sp>
    </p:spTree>
    <p:extLst>
      <p:ext uri="{BB962C8B-B14F-4D97-AF65-F5344CB8AC3E}">
        <p14:creationId xmlns:p14="http://schemas.microsoft.com/office/powerpoint/2010/main" val="96924360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algn="ctr"/>
            <a:r>
              <a:rPr lang="en-GB" altLang="en-US" dirty="0" smtClean="0"/>
              <a:t>Overview</a:t>
            </a:r>
          </a:p>
        </p:txBody>
      </p:sp>
      <p:sp>
        <p:nvSpPr>
          <p:cNvPr id="4099" name="Content Placeholder 2"/>
          <p:cNvSpPr>
            <a:spLocks noGrp="1"/>
          </p:cNvSpPr>
          <p:nvPr>
            <p:ph idx="1"/>
          </p:nvPr>
        </p:nvSpPr>
        <p:spPr/>
        <p:txBody>
          <a:bodyPr/>
          <a:lstStyle/>
          <a:p>
            <a:r>
              <a:rPr lang="en-GB" altLang="en-US" smtClean="0"/>
              <a:t>1.	</a:t>
            </a:r>
            <a:r>
              <a:rPr lang="en-GB" altLang="en-US" i="0" smtClean="0"/>
              <a:t>The Challenge of Water and Sanitation</a:t>
            </a:r>
          </a:p>
          <a:p>
            <a:r>
              <a:rPr lang="en-GB" altLang="en-US" i="0" smtClean="0"/>
              <a:t>2.	What we are doing (2004-2013)</a:t>
            </a:r>
          </a:p>
          <a:p>
            <a:r>
              <a:rPr lang="en-GB" altLang="en-US" i="0" smtClean="0"/>
              <a:t>3.	The future (2014-2020) : Water as a cross 	cutting issue.</a:t>
            </a:r>
          </a:p>
          <a:p>
            <a:pPr marL="1314450" lvl="3" indent="0">
              <a:buFontTx/>
              <a:buNone/>
            </a:pPr>
            <a:r>
              <a:rPr lang="en-GB" altLang="en-US" sz="2400" smtClean="0">
                <a:solidFill>
                  <a:srgbClr val="0F5494"/>
                </a:solidFill>
                <a:latin typeface="Arial" pitchFamily="34" charset="0"/>
              </a:rPr>
              <a:t>a. WASH and nutrition</a:t>
            </a:r>
          </a:p>
          <a:p>
            <a:pPr marL="1314450" lvl="3" indent="0">
              <a:buFontTx/>
              <a:buNone/>
            </a:pPr>
            <a:r>
              <a:rPr lang="en-GB" altLang="en-US" sz="2400" smtClean="0">
                <a:solidFill>
                  <a:srgbClr val="0F5494"/>
                </a:solidFill>
                <a:latin typeface="Arial" pitchFamily="34" charset="0"/>
              </a:rPr>
              <a:t>b. Food-water- energy Nexus</a:t>
            </a:r>
          </a:p>
          <a:p>
            <a:pPr marL="1314450" lvl="3" indent="0">
              <a:buFontTx/>
              <a:buNone/>
            </a:pPr>
            <a:r>
              <a:rPr lang="en-GB" altLang="en-US" sz="2400" smtClean="0">
                <a:solidFill>
                  <a:srgbClr val="0F5494"/>
                </a:solidFill>
                <a:latin typeface="Arial" pitchFamily="34" charset="0"/>
              </a:rPr>
              <a:t>c. Water Diplomacy</a:t>
            </a:r>
          </a:p>
          <a:p>
            <a:pPr marL="1314450" lvl="3" indent="0">
              <a:buFontTx/>
              <a:buNone/>
            </a:pPr>
            <a:r>
              <a:rPr lang="en-GB" altLang="en-US" sz="2400" smtClean="0">
                <a:solidFill>
                  <a:srgbClr val="0F5494"/>
                </a:solidFill>
                <a:latin typeface="Arial" pitchFamily="34" charset="0"/>
              </a:rPr>
              <a:t>d. The challenge of PPPs</a:t>
            </a:r>
            <a:r>
              <a:rPr lang="en-GB" altLang="en-US" sz="2400" smtClean="0">
                <a:solidFill>
                  <a:srgbClr val="0033CC"/>
                </a:solidFill>
                <a:latin typeface="Arial" pitchFamily="34" charset="0"/>
              </a:rPr>
              <a:t> </a:t>
            </a:r>
          </a:p>
        </p:txBody>
      </p:sp>
      <p:sp>
        <p:nvSpPr>
          <p:cNvPr id="4100" name="Slide Number Placeholder 3"/>
          <p:cNvSpPr>
            <a:spLocks noGrp="1"/>
          </p:cNvSpPr>
          <p:nvPr>
            <p:ph type="sldNum" sz="quarter" idx="12"/>
          </p:nvPr>
        </p:nvSpPr>
        <p:spPr>
          <a:noFill/>
        </p:spPr>
        <p:txBody>
          <a:bodyP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pPr eaLnBrk="1" hangingPunct="1"/>
            <a:fld id="{1F7EBCCD-B107-4FD3-9059-E35A16D99A1E}" type="slidenum">
              <a:rPr lang="en-GB" altLang="en-US" sz="1400" b="0" smtClean="0">
                <a:solidFill>
                  <a:schemeClr val="tx1"/>
                </a:solidFill>
                <a:latin typeface="Arial" pitchFamily="34" charset="0"/>
              </a:rPr>
              <a:pPr eaLnBrk="1" hangingPunct="1"/>
              <a:t>2</a:t>
            </a:fld>
            <a:endParaRPr lang="en-GB" altLang="en-US" sz="1400" b="0" smtClean="0">
              <a:solidFill>
                <a:schemeClr val="tx1"/>
              </a:solidFill>
              <a:latin typeface="Arial" pitchFamily="34" charset="0"/>
            </a:endParaRPr>
          </a:p>
        </p:txBody>
      </p:sp>
    </p:spTree>
    <p:extLst>
      <p:ext uri="{BB962C8B-B14F-4D97-AF65-F5344CB8AC3E}">
        <p14:creationId xmlns:p14="http://schemas.microsoft.com/office/powerpoint/2010/main" val="30737941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GB" altLang="en-US" smtClean="0"/>
              <a:t>…Work continues…</a:t>
            </a:r>
          </a:p>
        </p:txBody>
      </p:sp>
      <p:sp>
        <p:nvSpPr>
          <p:cNvPr id="21507" name="Content Placeholder 2"/>
          <p:cNvSpPr>
            <a:spLocks noGrp="1"/>
          </p:cNvSpPr>
          <p:nvPr>
            <p:ph idx="1"/>
          </p:nvPr>
        </p:nvSpPr>
        <p:spPr/>
        <p:txBody>
          <a:bodyPr/>
          <a:lstStyle/>
          <a:p>
            <a:pPr algn="ctr"/>
            <a:endParaRPr lang="en-GB" altLang="en-US" smtClean="0"/>
          </a:p>
          <a:p>
            <a:pPr>
              <a:buClr>
                <a:srgbClr val="9A0000"/>
              </a:buClr>
            </a:pPr>
            <a:r>
              <a:rPr lang="en-GB" altLang="en-US" b="1" smtClean="0">
                <a:solidFill>
                  <a:srgbClr val="9A0000"/>
                </a:solidFill>
              </a:rPr>
              <a:t>To implement the projects approved in the period 2007-2013.</a:t>
            </a:r>
          </a:p>
          <a:p>
            <a:endParaRPr lang="en-GB" altLang="en-US" b="1" smtClean="0">
              <a:solidFill>
                <a:srgbClr val="9A0000"/>
              </a:solidFill>
            </a:endParaRPr>
          </a:p>
          <a:p>
            <a:pPr>
              <a:buClr>
                <a:srgbClr val="9A0000"/>
              </a:buClr>
            </a:pPr>
            <a:r>
              <a:rPr lang="en-GB" altLang="en-US" b="1" smtClean="0">
                <a:solidFill>
                  <a:srgbClr val="9A0000"/>
                </a:solidFill>
              </a:rPr>
              <a:t>To formulate new water projects through the NIPs, RIPs, thematic programmes and blending instruments.</a:t>
            </a:r>
          </a:p>
          <a:p>
            <a:endParaRPr lang="en-GB" altLang="en-US" smtClean="0">
              <a:solidFill>
                <a:srgbClr val="9A0000"/>
              </a:solidFill>
            </a:endParaRPr>
          </a:p>
        </p:txBody>
      </p:sp>
      <p:sp>
        <p:nvSpPr>
          <p:cNvPr id="21508" name="Slide Number Placeholder 2"/>
          <p:cNvSpPr>
            <a:spLocks noGrp="1"/>
          </p:cNvSpPr>
          <p:nvPr>
            <p:ph type="sldNum" sz="quarter" idx="12"/>
          </p:nvPr>
        </p:nvSpPr>
        <p:spPr>
          <a:noFill/>
        </p:spPr>
        <p:txBody>
          <a:bodyP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pPr eaLnBrk="1" hangingPunct="1"/>
            <a:fld id="{08182A31-5691-4036-9D9C-9CFC95A66666}" type="slidenum">
              <a:rPr lang="en-GB" altLang="en-US" sz="1400" b="0" smtClean="0">
                <a:solidFill>
                  <a:schemeClr val="tx1"/>
                </a:solidFill>
                <a:latin typeface="Arial" pitchFamily="34" charset="0"/>
              </a:rPr>
              <a:pPr eaLnBrk="1" hangingPunct="1"/>
              <a:t>20</a:t>
            </a:fld>
            <a:endParaRPr lang="en-GB" altLang="en-US" sz="1400" b="0" smtClean="0">
              <a:solidFill>
                <a:schemeClr val="tx1"/>
              </a:solidFill>
              <a:latin typeface="Arial" pitchFamily="34" charset="0"/>
            </a:endParaRPr>
          </a:p>
        </p:txBody>
      </p:sp>
    </p:spTree>
    <p:extLst>
      <p:ext uri="{BB962C8B-B14F-4D97-AF65-F5344CB8AC3E}">
        <p14:creationId xmlns:p14="http://schemas.microsoft.com/office/powerpoint/2010/main" val="22166315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107950" y="1268413"/>
            <a:ext cx="9036050" cy="576262"/>
          </a:xfrm>
        </p:spPr>
        <p:txBody>
          <a:bodyPr/>
          <a:lstStyle/>
          <a:p>
            <a:pPr algn="ctr"/>
            <a:r>
              <a:rPr lang="it-IT" altLang="en-US" sz="2200" smtClean="0"/>
              <a:t>	</a:t>
            </a:r>
            <a:r>
              <a:rPr lang="it-IT" altLang="en-US" sz="1800" smtClean="0"/>
              <a:t>The new policy </a:t>
            </a:r>
            <a:r>
              <a:rPr lang="en-GB" altLang="en-US" sz="1800" smtClean="0"/>
              <a:t>context</a:t>
            </a:r>
            <a:r>
              <a:rPr lang="it-IT" altLang="en-US" sz="1800" smtClean="0"/>
              <a:t>:  </a:t>
            </a:r>
            <a:r>
              <a:rPr lang="en-GB" altLang="en-US" sz="1800" smtClean="0"/>
              <a:t>Water as a cross-cutting element</a:t>
            </a:r>
          </a:p>
        </p:txBody>
      </p:sp>
      <p:sp>
        <p:nvSpPr>
          <p:cNvPr id="22531" name="Content Placeholder 2"/>
          <p:cNvSpPr>
            <a:spLocks noGrp="1"/>
          </p:cNvSpPr>
          <p:nvPr>
            <p:ph idx="1"/>
          </p:nvPr>
        </p:nvSpPr>
        <p:spPr>
          <a:xfrm>
            <a:off x="457200" y="2133600"/>
            <a:ext cx="8229600" cy="4464050"/>
          </a:xfrm>
        </p:spPr>
        <p:txBody>
          <a:bodyPr/>
          <a:lstStyle/>
          <a:p>
            <a:pPr>
              <a:lnSpc>
                <a:spcPct val="105000"/>
              </a:lnSpc>
              <a:buClrTx/>
            </a:pPr>
            <a:r>
              <a:rPr lang="en-GB" altLang="en-US" sz="1800" b="1" i="0" smtClean="0">
                <a:solidFill>
                  <a:srgbClr val="A50021"/>
                </a:solidFill>
              </a:rPr>
              <a:t>Agenda for Change </a:t>
            </a:r>
            <a:r>
              <a:rPr lang="en-GB" altLang="en-US" sz="1800" i="0" smtClean="0">
                <a:solidFill>
                  <a:srgbClr val="A50021"/>
                </a:solidFill>
              </a:rPr>
              <a:t>(10/2011)</a:t>
            </a:r>
          </a:p>
          <a:p>
            <a:pPr>
              <a:lnSpc>
                <a:spcPct val="105000"/>
              </a:lnSpc>
              <a:buClrTx/>
            </a:pPr>
            <a:endParaRPr lang="en-GB" altLang="en-US" sz="1800" b="1" i="0" smtClean="0">
              <a:solidFill>
                <a:srgbClr val="A50021"/>
              </a:solidFill>
            </a:endParaRPr>
          </a:p>
          <a:p>
            <a:pPr>
              <a:lnSpc>
                <a:spcPct val="105000"/>
              </a:lnSpc>
              <a:buClrTx/>
            </a:pPr>
            <a:r>
              <a:rPr lang="en-GB" altLang="en-US" sz="1800" i="0" smtClean="0"/>
              <a:t>European Report on Development (05/2012): "Managing </a:t>
            </a:r>
            <a:r>
              <a:rPr lang="en-GB" altLang="en-US" sz="1800" i="0" u="sng" smtClean="0"/>
              <a:t>water, energy and land </a:t>
            </a:r>
            <a:r>
              <a:rPr lang="en-GB" altLang="en-US" sz="1800" i="0" smtClean="0"/>
              <a:t>for inclusive and sustainable growth"</a:t>
            </a:r>
          </a:p>
          <a:p>
            <a:pPr>
              <a:lnSpc>
                <a:spcPct val="105000"/>
              </a:lnSpc>
              <a:buClrTx/>
            </a:pPr>
            <a:endParaRPr lang="en-GB" altLang="en-US" sz="1800" i="0" smtClean="0"/>
          </a:p>
          <a:p>
            <a:pPr>
              <a:lnSpc>
                <a:spcPct val="105000"/>
              </a:lnSpc>
              <a:buClrTx/>
            </a:pPr>
            <a:r>
              <a:rPr lang="en-GB" altLang="en-US" sz="1800" i="0" smtClean="0"/>
              <a:t>Rio +20 (06/2012)</a:t>
            </a:r>
          </a:p>
          <a:p>
            <a:pPr>
              <a:lnSpc>
                <a:spcPct val="105000"/>
              </a:lnSpc>
              <a:buClrTx/>
            </a:pPr>
            <a:endParaRPr lang="en-GB" altLang="en-US" sz="1800" i="0" smtClean="0"/>
          </a:p>
          <a:p>
            <a:pPr>
              <a:lnSpc>
                <a:spcPct val="105000"/>
              </a:lnSpc>
              <a:buClrTx/>
            </a:pPr>
            <a:r>
              <a:rPr lang="en-GB" altLang="en-US" sz="1800" i="0" smtClean="0"/>
              <a:t>COM Communication (02/2013): "</a:t>
            </a:r>
            <a:r>
              <a:rPr lang="en-GB" altLang="en-US" sz="1800" i="0" u="sng" smtClean="0"/>
              <a:t>A decent life for all</a:t>
            </a:r>
            <a:r>
              <a:rPr lang="en-GB" altLang="en-US" sz="1800" i="0" smtClean="0"/>
              <a:t>: ending poverty and giving the world a sustainable future"</a:t>
            </a:r>
          </a:p>
          <a:p>
            <a:pPr>
              <a:lnSpc>
                <a:spcPct val="105000"/>
              </a:lnSpc>
              <a:buClrTx/>
            </a:pPr>
            <a:endParaRPr lang="en-GB" altLang="en-US" sz="1800" b="1" i="0" smtClean="0">
              <a:solidFill>
                <a:srgbClr val="A50021"/>
              </a:solidFill>
            </a:endParaRPr>
          </a:p>
          <a:p>
            <a:pPr>
              <a:lnSpc>
                <a:spcPct val="105000"/>
              </a:lnSpc>
              <a:buClrTx/>
            </a:pPr>
            <a:r>
              <a:rPr lang="en-GB" altLang="en-US" sz="1800" b="1" i="0" smtClean="0">
                <a:solidFill>
                  <a:srgbClr val="A50021"/>
                </a:solidFill>
              </a:rPr>
              <a:t>FAC Conclusions </a:t>
            </a:r>
            <a:r>
              <a:rPr lang="en-GB" altLang="en-US" sz="1800" i="0" smtClean="0">
                <a:solidFill>
                  <a:srgbClr val="A50021"/>
                </a:solidFill>
              </a:rPr>
              <a:t>(07/2013): "To contribute to  a more coherent and effective EU foreign policy engagement in conflict prevention and </a:t>
            </a:r>
            <a:r>
              <a:rPr lang="en-GB" altLang="en-US" sz="1800" i="0" u="sng" smtClean="0">
                <a:solidFill>
                  <a:srgbClr val="A50021"/>
                </a:solidFill>
              </a:rPr>
              <a:t>water diplomacy</a:t>
            </a:r>
            <a:r>
              <a:rPr lang="en-GB" altLang="en-US" sz="1800" i="0" smtClean="0">
                <a:solidFill>
                  <a:srgbClr val="A50021"/>
                </a:solidFill>
              </a:rPr>
              <a:t>".</a:t>
            </a:r>
          </a:p>
          <a:p>
            <a:endParaRPr lang="en-GB" altLang="en-US" smtClean="0"/>
          </a:p>
        </p:txBody>
      </p:sp>
      <p:sp>
        <p:nvSpPr>
          <p:cNvPr id="22532" name="Slide Number Placeholder 2"/>
          <p:cNvSpPr>
            <a:spLocks noGrp="1"/>
          </p:cNvSpPr>
          <p:nvPr>
            <p:ph type="sldNum" sz="quarter" idx="12"/>
          </p:nvPr>
        </p:nvSpPr>
        <p:spPr>
          <a:noFill/>
        </p:spPr>
        <p:txBody>
          <a:bodyP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pPr eaLnBrk="1" hangingPunct="1"/>
            <a:fld id="{98883F76-149F-4338-B8F5-632FB81262C9}" type="slidenum">
              <a:rPr lang="en-GB" altLang="en-US" sz="1400" b="0" smtClean="0">
                <a:solidFill>
                  <a:schemeClr val="tx1"/>
                </a:solidFill>
                <a:latin typeface="Arial" pitchFamily="34" charset="0"/>
              </a:rPr>
              <a:pPr eaLnBrk="1" hangingPunct="1"/>
              <a:t>21</a:t>
            </a:fld>
            <a:endParaRPr lang="en-GB" altLang="en-US" sz="1400" b="0" smtClean="0">
              <a:solidFill>
                <a:schemeClr val="tx1"/>
              </a:solidFill>
              <a:latin typeface="Arial" pitchFamily="34" charset="0"/>
            </a:endParaRPr>
          </a:p>
        </p:txBody>
      </p:sp>
    </p:spTree>
    <p:extLst>
      <p:ext uri="{BB962C8B-B14F-4D97-AF65-F5344CB8AC3E}">
        <p14:creationId xmlns:p14="http://schemas.microsoft.com/office/powerpoint/2010/main" val="79870619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395288" y="981075"/>
            <a:ext cx="8229600" cy="1079500"/>
          </a:xfrm>
        </p:spPr>
        <p:txBody>
          <a:bodyPr/>
          <a:lstStyle/>
          <a:p>
            <a:r>
              <a:rPr lang="it-IT" altLang="en-US" sz="2200" smtClean="0"/>
              <a:t>			The Agenda for Change (2011)</a:t>
            </a:r>
            <a:endParaRPr lang="en-GB" altLang="en-US" sz="2200" smtClean="0"/>
          </a:p>
        </p:txBody>
      </p:sp>
      <p:sp>
        <p:nvSpPr>
          <p:cNvPr id="3" name="Content Placeholder 2"/>
          <p:cNvSpPr>
            <a:spLocks noGrp="1"/>
          </p:cNvSpPr>
          <p:nvPr>
            <p:ph idx="1"/>
          </p:nvPr>
        </p:nvSpPr>
        <p:spPr>
          <a:xfrm>
            <a:off x="468313" y="1989138"/>
            <a:ext cx="8229600" cy="4392612"/>
          </a:xfrm>
        </p:spPr>
        <p:txBody>
          <a:bodyPr/>
          <a:lstStyle/>
          <a:p>
            <a:pPr marL="0" indent="0">
              <a:buFont typeface="Times"/>
              <a:buNone/>
              <a:defRPr/>
            </a:pPr>
            <a:r>
              <a:rPr lang="en-GB" sz="1400" b="1" i="0" dirty="0"/>
              <a:t>REDUCING POVERTY IN A RAPIDLY CHANGING WORLD: </a:t>
            </a:r>
            <a:r>
              <a:rPr lang="en-GB" sz="1400" dirty="0"/>
              <a:t>More action is needed to tackle global challenges and to deliver global public </a:t>
            </a:r>
            <a:r>
              <a:rPr lang="en-GB" sz="1400" dirty="0" smtClean="0"/>
              <a:t>goods, </a:t>
            </a:r>
            <a:r>
              <a:rPr lang="en-GB" sz="1400" dirty="0"/>
              <a:t>such as access to water and </a:t>
            </a:r>
            <a:r>
              <a:rPr lang="en-GB" sz="1400" dirty="0" smtClean="0"/>
              <a:t>sanitation.</a:t>
            </a:r>
            <a:endParaRPr lang="en-GB" sz="1400" b="1" dirty="0"/>
          </a:p>
          <a:p>
            <a:pPr>
              <a:buClrTx/>
              <a:buFont typeface="+mj-lt"/>
              <a:buAutoNum type="arabicPeriod"/>
              <a:defRPr/>
            </a:pPr>
            <a:r>
              <a:rPr lang="en-GB" sz="1400" b="1" i="0" dirty="0" smtClean="0"/>
              <a:t>Human </a:t>
            </a:r>
            <a:r>
              <a:rPr lang="en-GB" sz="1400" b="1" i="0" dirty="0"/>
              <a:t>rights, democracy and good </a:t>
            </a:r>
            <a:r>
              <a:rPr lang="en-GB" sz="1400" b="1" i="0" dirty="0" smtClean="0"/>
              <a:t>governance</a:t>
            </a:r>
            <a:endParaRPr lang="en-GB" sz="1400" b="1" i="0" dirty="0">
              <a:cs typeface="Times New Roman" pitchFamily="18" charset="0"/>
            </a:endParaRPr>
          </a:p>
          <a:p>
            <a:pPr>
              <a:buClrTx/>
              <a:buFont typeface="+mj-lt"/>
              <a:buAutoNum type="arabicPeriod"/>
              <a:defRPr/>
            </a:pPr>
            <a:r>
              <a:rPr lang="en-GB" sz="1400" b="1" i="0" dirty="0" smtClean="0"/>
              <a:t>Inclusive </a:t>
            </a:r>
            <a:r>
              <a:rPr lang="en-GB" sz="1400" b="1" i="0" dirty="0"/>
              <a:t>and sustainable growth for human development</a:t>
            </a:r>
            <a:endParaRPr lang="en-GB" sz="1400" b="1" i="0" dirty="0">
              <a:cs typeface="Times New Roman" pitchFamily="18" charset="0"/>
            </a:endParaRPr>
          </a:p>
          <a:p>
            <a:pPr marL="361950" lvl="1" indent="0" eaLnBrk="1" hangingPunct="1">
              <a:spcBef>
                <a:spcPct val="50000"/>
              </a:spcBef>
              <a:buClr>
                <a:srgbClr val="0F5494"/>
              </a:buClr>
              <a:buFont typeface="Wingdings" pitchFamily="2" charset="2"/>
              <a:buNone/>
              <a:defRPr/>
            </a:pPr>
            <a:r>
              <a:rPr lang="en-GB" sz="1400" dirty="0">
                <a:solidFill>
                  <a:srgbClr val="A50021"/>
                </a:solidFill>
              </a:rPr>
              <a:t>Business environment, regional integration, world markets</a:t>
            </a:r>
          </a:p>
          <a:p>
            <a:pPr marL="361950" lvl="1" indent="0">
              <a:buFontTx/>
              <a:buNone/>
              <a:defRPr/>
            </a:pPr>
            <a:r>
              <a:rPr lang="en-GB" sz="1400" b="0" i="1" dirty="0"/>
              <a:t>"The EU should support regional and continental integration efforts through partners' policies in areas such as (…) </a:t>
            </a:r>
            <a:r>
              <a:rPr lang="en-GB" sz="1400" i="1" dirty="0"/>
              <a:t>cross-border cooperation on </a:t>
            </a:r>
            <a:r>
              <a:rPr lang="en-GB" sz="1400" i="1" dirty="0">
                <a:solidFill>
                  <a:srgbClr val="A50021"/>
                </a:solidFill>
              </a:rPr>
              <a:t>water</a:t>
            </a:r>
            <a:r>
              <a:rPr lang="en-GB" sz="1400" i="1" dirty="0"/>
              <a:t>, energy and security" </a:t>
            </a:r>
          </a:p>
          <a:p>
            <a:pPr marL="361950" lvl="1" indent="0">
              <a:buFontTx/>
              <a:buNone/>
              <a:defRPr/>
            </a:pPr>
            <a:r>
              <a:rPr lang="en-GB" sz="1400" dirty="0">
                <a:solidFill>
                  <a:srgbClr val="A50021"/>
                </a:solidFill>
              </a:rPr>
              <a:t>Sustainable agriculture and energy</a:t>
            </a:r>
          </a:p>
          <a:p>
            <a:pPr marL="361950" lvl="1" indent="0">
              <a:buFontTx/>
              <a:buNone/>
              <a:defRPr/>
            </a:pPr>
            <a:r>
              <a:rPr lang="en-GB" sz="1400" b="0" i="1" dirty="0"/>
              <a:t>"The EU should (…) tackle inequalities, in particular to give poor people </a:t>
            </a:r>
            <a:r>
              <a:rPr lang="en-GB" sz="1400" i="1" dirty="0"/>
              <a:t>better access to land, food, </a:t>
            </a:r>
            <a:r>
              <a:rPr lang="en-GB" sz="1400" i="1" dirty="0">
                <a:solidFill>
                  <a:srgbClr val="A50021"/>
                </a:solidFill>
              </a:rPr>
              <a:t>water </a:t>
            </a:r>
            <a:r>
              <a:rPr lang="en-GB" sz="1400" i="1" dirty="0"/>
              <a:t>and energy without harming the environment."</a:t>
            </a:r>
            <a:endParaRPr lang="en-GB" sz="1400" i="1" dirty="0">
              <a:solidFill>
                <a:srgbClr val="A50021"/>
              </a:solidFill>
            </a:endParaRPr>
          </a:p>
          <a:p>
            <a:pPr>
              <a:defRPr/>
            </a:pPr>
            <a:endParaRPr lang="en-GB" dirty="0" smtClean="0"/>
          </a:p>
          <a:p>
            <a:pPr marL="180975" indent="-180975" algn="ctr">
              <a:lnSpc>
                <a:spcPts val="3800"/>
              </a:lnSpc>
              <a:buNone/>
            </a:pPr>
            <a:r>
              <a:rPr lang="en-GB" altLang="en-US" b="1" dirty="0" smtClean="0">
                <a:solidFill>
                  <a:srgbClr val="A50021"/>
                </a:solidFill>
                <a:latin typeface="Verdana" pitchFamily="34" charset="0"/>
              </a:rPr>
              <a:t>No new priorities but a more committed and coordinated cooperation</a:t>
            </a:r>
          </a:p>
        </p:txBody>
      </p:sp>
      <p:sp>
        <p:nvSpPr>
          <p:cNvPr id="23556" name="Slide Number Placeholder 3"/>
          <p:cNvSpPr>
            <a:spLocks noGrp="1"/>
          </p:cNvSpPr>
          <p:nvPr>
            <p:ph type="sldNum" sz="quarter" idx="12"/>
          </p:nvPr>
        </p:nvSpPr>
        <p:spPr>
          <a:noFill/>
        </p:spPr>
        <p:txBody>
          <a:bodyP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pPr eaLnBrk="1" hangingPunct="1"/>
            <a:fld id="{413A7AB0-7872-4880-949E-524835C6C3EB}" type="slidenum">
              <a:rPr lang="en-GB" altLang="en-US" sz="1400" b="0" smtClean="0">
                <a:solidFill>
                  <a:schemeClr val="tx1"/>
                </a:solidFill>
                <a:latin typeface="Arial" pitchFamily="34" charset="0"/>
              </a:rPr>
              <a:pPr eaLnBrk="1" hangingPunct="1"/>
              <a:t>22</a:t>
            </a:fld>
            <a:endParaRPr lang="en-GB" altLang="en-US" sz="1400" b="0" smtClean="0">
              <a:solidFill>
                <a:schemeClr val="tx1"/>
              </a:solidFill>
              <a:latin typeface="Arial" pitchFamily="34" charset="0"/>
            </a:endParaRPr>
          </a:p>
        </p:txBody>
      </p:sp>
    </p:spTree>
    <p:extLst>
      <p:ext uri="{BB962C8B-B14F-4D97-AF65-F5344CB8AC3E}">
        <p14:creationId xmlns:p14="http://schemas.microsoft.com/office/powerpoint/2010/main" val="365062197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fld id="{9963F771-E771-40FF-8600-5E9DC587D842}" type="slidenum">
              <a:rPr lang="en-GB"/>
              <a:pPr>
                <a:defRPr/>
              </a:pPr>
              <a:t>23</a:t>
            </a:fld>
            <a:endParaRPr lang="en-GB"/>
          </a:p>
        </p:txBody>
      </p:sp>
      <p:sp>
        <p:nvSpPr>
          <p:cNvPr id="16387" name="Rectangle 3"/>
          <p:cNvSpPr>
            <a:spLocks noGrp="1" noChangeArrowheads="1"/>
          </p:cNvSpPr>
          <p:nvPr>
            <p:ph type="body" idx="1"/>
          </p:nvPr>
        </p:nvSpPr>
        <p:spPr>
          <a:xfrm>
            <a:off x="303213" y="1916832"/>
            <a:ext cx="8229600" cy="4607792"/>
          </a:xfrm>
        </p:spPr>
        <p:txBody>
          <a:bodyPr anchor="ctr"/>
          <a:lstStyle/>
          <a:p>
            <a:pPr marL="265113" indent="-265113" eaLnBrk="1" hangingPunct="1">
              <a:spcBef>
                <a:spcPct val="20000"/>
              </a:spcBef>
              <a:spcAft>
                <a:spcPts val="600"/>
              </a:spcAft>
              <a:buNone/>
            </a:pPr>
            <a:r>
              <a:rPr lang="en-US" altLang="en-US" sz="1500" dirty="0" smtClean="0"/>
              <a:t>-	We </a:t>
            </a:r>
            <a:r>
              <a:rPr lang="en-US" altLang="en-US" sz="1500" dirty="0" smtClean="0">
                <a:solidFill>
                  <a:srgbClr val="A50021"/>
                </a:solidFill>
              </a:rPr>
              <a:t>recognize</a:t>
            </a:r>
            <a:r>
              <a:rPr lang="en-US" altLang="en-US" sz="1500" dirty="0" smtClean="0"/>
              <a:t> that </a:t>
            </a:r>
            <a:r>
              <a:rPr lang="en-US" altLang="en-US" sz="1500" dirty="0" smtClean="0">
                <a:solidFill>
                  <a:srgbClr val="A50021"/>
                </a:solidFill>
              </a:rPr>
              <a:t>water</a:t>
            </a:r>
            <a:r>
              <a:rPr lang="en-US" altLang="en-US" sz="1500" dirty="0" smtClean="0"/>
              <a:t> is at the core of sustainable development;</a:t>
            </a:r>
          </a:p>
          <a:p>
            <a:pPr marL="265113" indent="-265113" eaLnBrk="1" hangingPunct="1">
              <a:spcAft>
                <a:spcPts val="600"/>
              </a:spcAft>
              <a:buNone/>
            </a:pPr>
            <a:r>
              <a:rPr lang="en-US" altLang="en-US" sz="1500" dirty="0" smtClean="0"/>
              <a:t>-	We </a:t>
            </a:r>
            <a:r>
              <a:rPr lang="en-US" altLang="en-US" sz="1500" dirty="0"/>
              <a:t>reaffirm the MDGs and the development of IWRM </a:t>
            </a:r>
            <a:r>
              <a:rPr lang="en-US" altLang="en-US" sz="1500" dirty="0" smtClean="0"/>
              <a:t>commitments;</a:t>
            </a:r>
            <a:endParaRPr lang="en-US" altLang="en-US" sz="1500" dirty="0"/>
          </a:p>
          <a:p>
            <a:pPr marL="265113" indent="-265113" eaLnBrk="1" hangingPunct="1">
              <a:spcAft>
                <a:spcPts val="600"/>
              </a:spcAft>
              <a:buNone/>
            </a:pPr>
            <a:r>
              <a:rPr lang="en-US" altLang="en-US" sz="1500" dirty="0" smtClean="0"/>
              <a:t>-	We </a:t>
            </a:r>
            <a:r>
              <a:rPr lang="en-US" altLang="en-US" sz="1500" dirty="0"/>
              <a:t>reaffirm our commitments of the human right to safe drinking water and sanitation and the 2005-2015 International Decade for Action “Water for Life.”</a:t>
            </a:r>
          </a:p>
          <a:p>
            <a:pPr marL="265113" indent="-265113" eaLnBrk="1" hangingPunct="1">
              <a:spcAft>
                <a:spcPts val="600"/>
              </a:spcAft>
              <a:buNone/>
            </a:pPr>
            <a:r>
              <a:rPr lang="en-US" altLang="en-US" sz="1500" dirty="0" smtClean="0"/>
              <a:t>-	We </a:t>
            </a:r>
            <a:r>
              <a:rPr lang="en-US" altLang="en-US" sz="1500" dirty="0"/>
              <a:t>recognize the key role of ecosystems in the water quantity and quality…</a:t>
            </a:r>
          </a:p>
          <a:p>
            <a:pPr marL="265113" indent="-265113" eaLnBrk="1" hangingPunct="1">
              <a:spcAft>
                <a:spcPts val="600"/>
              </a:spcAft>
              <a:buNone/>
            </a:pPr>
            <a:r>
              <a:rPr lang="en-US" altLang="en-US" sz="1500" dirty="0" smtClean="0"/>
              <a:t>-	We </a:t>
            </a:r>
            <a:r>
              <a:rPr lang="en-US" altLang="en-US" sz="1500" dirty="0"/>
              <a:t>underline the need to adopt measures to address floods, droughts, and water scarcity, addressing the balance between water supply and demand and to mobilize financial resources and investment in infrastructure for water and sanitation services.</a:t>
            </a:r>
          </a:p>
          <a:p>
            <a:pPr eaLnBrk="1" hangingPunct="1">
              <a:spcAft>
                <a:spcPts val="600"/>
              </a:spcAft>
              <a:buFontTx/>
              <a:buChar char="-"/>
            </a:pPr>
            <a:r>
              <a:rPr lang="en-US" altLang="en-US" sz="1500" dirty="0" smtClean="0"/>
              <a:t>We </a:t>
            </a:r>
            <a:r>
              <a:rPr lang="en-US" altLang="en-US" sz="1500" dirty="0"/>
              <a:t>stress the need to adopt measures to significantly reduce water pollution and increase water quality, significantly improve wastewater treatment, and water efficiency and reduce water losses. </a:t>
            </a:r>
            <a:endParaRPr lang="en-US" altLang="en-US" sz="1500" dirty="0" smtClean="0"/>
          </a:p>
          <a:p>
            <a:pPr algn="ctr">
              <a:buFont typeface="Wingdings" pitchFamily="2" charset="2"/>
              <a:buNone/>
            </a:pPr>
            <a:r>
              <a:rPr lang="en-GB" altLang="en-US" sz="1600" b="1" dirty="0" smtClean="0">
                <a:solidFill>
                  <a:srgbClr val="A50021"/>
                </a:solidFill>
              </a:rPr>
              <a:t>No concrete targets or financial commitments</a:t>
            </a:r>
          </a:p>
          <a:p>
            <a:pPr algn="ctr">
              <a:buFont typeface="Wingdings" pitchFamily="2" charset="2"/>
              <a:buNone/>
            </a:pPr>
            <a:r>
              <a:rPr lang="en-US" altLang="en-US" sz="1400" b="1" dirty="0" smtClean="0"/>
              <a:t>but a universal intergovernmental high level political forum</a:t>
            </a:r>
            <a:r>
              <a:rPr lang="en-GB" altLang="en-US" sz="1400" dirty="0" smtClean="0"/>
              <a:t> </a:t>
            </a:r>
            <a:r>
              <a:rPr lang="en-GB" altLang="en-US" sz="1400" b="1" dirty="0" smtClean="0"/>
              <a:t>established</a:t>
            </a:r>
          </a:p>
          <a:p>
            <a:pPr eaLnBrk="1" hangingPunct="1">
              <a:spcAft>
                <a:spcPts val="600"/>
              </a:spcAft>
              <a:buFontTx/>
              <a:buChar char="-"/>
            </a:pPr>
            <a:endParaRPr lang="en-US" altLang="en-US" sz="1500" dirty="0"/>
          </a:p>
          <a:p>
            <a:pPr>
              <a:lnSpc>
                <a:spcPct val="130000"/>
              </a:lnSpc>
            </a:pPr>
            <a:endParaRPr lang="en-US" altLang="en-US" sz="1400" dirty="0" smtClean="0"/>
          </a:p>
        </p:txBody>
      </p:sp>
      <p:sp>
        <p:nvSpPr>
          <p:cNvPr id="16388" name="Rectangle 2"/>
          <p:cNvSpPr>
            <a:spLocks noGrp="1" noChangeArrowheads="1"/>
          </p:cNvSpPr>
          <p:nvPr>
            <p:ph type="title"/>
          </p:nvPr>
        </p:nvSpPr>
        <p:spPr>
          <a:xfrm>
            <a:off x="421317" y="1628800"/>
            <a:ext cx="8229600" cy="432048"/>
          </a:xfrm>
        </p:spPr>
        <p:txBody>
          <a:bodyPr/>
          <a:lstStyle/>
          <a:p>
            <a:pPr indent="0" algn="ctr" eaLnBrk="1" hangingPunct="1"/>
            <a:r>
              <a:rPr lang="en-GB" altLang="en-US" dirty="0" smtClean="0"/>
              <a:t>Rio + 20 (2012)</a:t>
            </a:r>
            <a:br>
              <a:rPr lang="en-GB" altLang="en-US" dirty="0" smtClean="0"/>
            </a:br>
            <a:endParaRPr lang="en-GB" altLang="en-US" dirty="0" smtClean="0"/>
          </a:p>
        </p:txBody>
      </p:sp>
      <p:sp>
        <p:nvSpPr>
          <p:cNvPr id="16389" name="Line 4"/>
          <p:cNvSpPr>
            <a:spLocks noChangeShapeType="1"/>
          </p:cNvSpPr>
          <p:nvPr/>
        </p:nvSpPr>
        <p:spPr bwMode="auto">
          <a:xfrm>
            <a:off x="395288" y="1341438"/>
            <a:ext cx="7777162" cy="0"/>
          </a:xfrm>
          <a:prstGeom prst="line">
            <a:avLst/>
          </a:prstGeom>
          <a:noFill/>
          <a:ln w="57150" cmpd="thinThick">
            <a:solidFill>
              <a:srgbClr val="0033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en-IE"/>
          </a:p>
        </p:txBody>
      </p:sp>
    </p:spTree>
    <p:extLst>
      <p:ext uri="{BB962C8B-B14F-4D97-AF65-F5344CB8AC3E}">
        <p14:creationId xmlns:p14="http://schemas.microsoft.com/office/powerpoint/2010/main" val="40846170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395288" y="836613"/>
            <a:ext cx="8229600" cy="1439862"/>
          </a:xfrm>
        </p:spPr>
        <p:txBody>
          <a:bodyPr/>
          <a:lstStyle/>
          <a:p>
            <a:r>
              <a:rPr lang="it-IT" altLang="en-US" sz="2200" smtClean="0"/>
              <a:t>		Post 2015: A decent life for all by 2030</a:t>
            </a:r>
            <a:endParaRPr lang="en-GB" altLang="en-US" sz="2200" smtClean="0"/>
          </a:p>
        </p:txBody>
      </p:sp>
      <p:sp>
        <p:nvSpPr>
          <p:cNvPr id="16387" name="Content Placeholder 2"/>
          <p:cNvSpPr>
            <a:spLocks noGrp="1"/>
          </p:cNvSpPr>
          <p:nvPr>
            <p:ph idx="1"/>
          </p:nvPr>
        </p:nvSpPr>
        <p:spPr>
          <a:xfrm>
            <a:off x="457200" y="2060575"/>
            <a:ext cx="8229600" cy="4321175"/>
          </a:xfrm>
        </p:spPr>
        <p:txBody>
          <a:bodyPr/>
          <a:lstStyle/>
          <a:p>
            <a:pPr>
              <a:buClrTx/>
              <a:buFont typeface="Arial" panose="020B0604020202020204" pitchFamily="34" charset="0"/>
              <a:buChar char="•"/>
              <a:defRPr/>
            </a:pPr>
            <a:r>
              <a:rPr lang="en-GB" sz="1800" i="0" dirty="0"/>
              <a:t>Communication from the European Commission presenting its position on the post-2015 development agenda</a:t>
            </a:r>
            <a:r>
              <a:rPr lang="en-GB" sz="1800" i="0" dirty="0" smtClean="0"/>
              <a:t>:</a:t>
            </a:r>
          </a:p>
          <a:p>
            <a:pPr lvl="1" indent="0">
              <a:buFontTx/>
              <a:buNone/>
              <a:defRPr/>
            </a:pPr>
            <a:r>
              <a:rPr lang="en-GB" sz="1600" b="0" dirty="0" smtClean="0"/>
              <a:t>The </a:t>
            </a:r>
            <a:r>
              <a:rPr lang="en-GB" sz="1600" b="0" dirty="0"/>
              <a:t>Communication highlights water among the sectors which need to be addressed in an integrated way to achieve basic human development, inclusive and sustainable </a:t>
            </a:r>
            <a:r>
              <a:rPr lang="en-GB" sz="1600" b="0" dirty="0" smtClean="0"/>
              <a:t>growth</a:t>
            </a:r>
          </a:p>
          <a:p>
            <a:pPr lvl="1" indent="0">
              <a:buFontTx/>
              <a:buNone/>
              <a:defRPr/>
            </a:pPr>
            <a:endParaRPr lang="en-GB" sz="1600" b="0" dirty="0" smtClean="0"/>
          </a:p>
          <a:p>
            <a:pPr>
              <a:buClrTx/>
              <a:buFont typeface="Arial" panose="020B0604020202020204" pitchFamily="34" charset="0"/>
              <a:buChar char="•"/>
              <a:defRPr/>
            </a:pPr>
            <a:r>
              <a:rPr lang="fr-BE" sz="1800" b="1" i="0" dirty="0"/>
              <a:t>Final report of the </a:t>
            </a:r>
            <a:r>
              <a:rPr lang="en-GB" sz="1800" b="1" i="0" dirty="0"/>
              <a:t>UN High Level Panel </a:t>
            </a:r>
            <a:r>
              <a:rPr lang="en-GB" sz="1800" i="0" dirty="0"/>
              <a:t>on the post-2015 development agenda which includes an example set of 12 goals among which</a:t>
            </a:r>
            <a:r>
              <a:rPr lang="en-GB" sz="1800" i="0" dirty="0" smtClean="0"/>
              <a:t>:</a:t>
            </a:r>
            <a:r>
              <a:rPr lang="en-GB" sz="2200" i="0" dirty="0"/>
              <a:t/>
            </a:r>
            <a:br>
              <a:rPr lang="en-GB" sz="2200" i="0" dirty="0"/>
            </a:br>
            <a:r>
              <a:rPr lang="en-GB" sz="1600" i="0" dirty="0">
                <a:solidFill>
                  <a:srgbClr val="A50021"/>
                </a:solidFill>
              </a:rPr>
              <a:t>	Goal 6: Achieve universal access to water and sanitation</a:t>
            </a:r>
          </a:p>
          <a:p>
            <a:pPr marL="0" indent="0">
              <a:buFont typeface="Times"/>
              <a:buNone/>
              <a:tabLst>
                <a:tab pos="180975" algn="l"/>
              </a:tabLst>
              <a:defRPr/>
            </a:pPr>
            <a:r>
              <a:rPr lang="fr-BE" sz="1600" i="0" dirty="0">
                <a:solidFill>
                  <a:srgbClr val="A50021"/>
                </a:solidFill>
              </a:rPr>
              <a:t>		Goal 9: Manage </a:t>
            </a:r>
            <a:r>
              <a:rPr lang="en-GB" sz="1600" i="0" dirty="0">
                <a:solidFill>
                  <a:srgbClr val="A50021"/>
                </a:solidFill>
              </a:rPr>
              <a:t>natural resource assets </a:t>
            </a:r>
            <a:r>
              <a:rPr lang="en-GB" sz="1600" i="0" dirty="0" smtClean="0">
                <a:solidFill>
                  <a:srgbClr val="A50021"/>
                </a:solidFill>
              </a:rPr>
              <a:t>sustainably</a:t>
            </a:r>
          </a:p>
          <a:p>
            <a:pPr marL="0" indent="0">
              <a:buFont typeface="Times"/>
              <a:buNone/>
              <a:tabLst>
                <a:tab pos="180975" algn="l"/>
              </a:tabLst>
              <a:defRPr/>
            </a:pPr>
            <a:endParaRPr lang="en-GB" sz="1600" i="0" dirty="0" smtClean="0">
              <a:solidFill>
                <a:srgbClr val="A50021"/>
              </a:solidFill>
            </a:endParaRPr>
          </a:p>
          <a:p>
            <a:pPr>
              <a:buClrTx/>
              <a:buFont typeface="Arial" panose="020B0604020202020204" pitchFamily="34" charset="0"/>
              <a:buChar char="•"/>
              <a:tabLst>
                <a:tab pos="180975" algn="l"/>
              </a:tabLst>
              <a:defRPr/>
            </a:pPr>
            <a:r>
              <a:rPr lang="en-GB" sz="1800" i="0" dirty="0" smtClean="0"/>
              <a:t>UN </a:t>
            </a:r>
            <a:r>
              <a:rPr lang="en-GB" sz="1800" i="0" dirty="0"/>
              <a:t>negotiations for establishment of </a:t>
            </a:r>
            <a:r>
              <a:rPr lang="en-GB" sz="1800" b="1" i="0" dirty="0"/>
              <a:t>Sustainable Development Goals</a:t>
            </a:r>
            <a:r>
              <a:rPr lang="en-GB" sz="1800" i="0" dirty="0"/>
              <a:t> : </a:t>
            </a:r>
            <a:r>
              <a:rPr lang="en-GB" sz="1600" i="0" dirty="0"/>
              <a:t>Water as a stand-alone and/or cross-cutting element </a:t>
            </a:r>
            <a:r>
              <a:rPr lang="fr-BE" sz="1800" i="0" dirty="0"/>
              <a:t>?</a:t>
            </a:r>
            <a:endParaRPr lang="en-GB" sz="1800" i="0" dirty="0"/>
          </a:p>
          <a:p>
            <a:pPr>
              <a:defRPr/>
            </a:pPr>
            <a:endParaRPr lang="en-US" altLang="en-US" dirty="0" smtClean="0"/>
          </a:p>
        </p:txBody>
      </p:sp>
      <p:sp>
        <p:nvSpPr>
          <p:cNvPr id="24580" name="Slide Number Placeholder 2"/>
          <p:cNvSpPr>
            <a:spLocks noGrp="1"/>
          </p:cNvSpPr>
          <p:nvPr>
            <p:ph type="sldNum" sz="quarter" idx="12"/>
          </p:nvPr>
        </p:nvSpPr>
        <p:spPr>
          <a:noFill/>
        </p:spPr>
        <p:txBody>
          <a:bodyP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pPr eaLnBrk="1" hangingPunct="1"/>
            <a:fld id="{79A5601F-8377-4197-A045-6AF9E9AD4762}" type="slidenum">
              <a:rPr lang="en-GB" altLang="en-US" sz="1400" b="0" smtClean="0">
                <a:solidFill>
                  <a:schemeClr val="tx1"/>
                </a:solidFill>
                <a:latin typeface="Arial" pitchFamily="34" charset="0"/>
              </a:rPr>
              <a:pPr eaLnBrk="1" hangingPunct="1"/>
              <a:t>24</a:t>
            </a:fld>
            <a:endParaRPr lang="en-GB" altLang="en-US" sz="1400" b="0" smtClean="0">
              <a:solidFill>
                <a:schemeClr val="tx1"/>
              </a:solidFill>
              <a:latin typeface="Arial" pitchFamily="34" charset="0"/>
            </a:endParaRPr>
          </a:p>
        </p:txBody>
      </p:sp>
    </p:spTree>
    <p:extLst>
      <p:ext uri="{BB962C8B-B14F-4D97-AF65-F5344CB8AC3E}">
        <p14:creationId xmlns:p14="http://schemas.microsoft.com/office/powerpoint/2010/main" val="109511182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395288" y="1125538"/>
            <a:ext cx="8229600" cy="1008062"/>
          </a:xfrm>
        </p:spPr>
        <p:txBody>
          <a:bodyPr/>
          <a:lstStyle/>
          <a:p>
            <a:r>
              <a:rPr lang="en-US" altLang="en-US" sz="2200" smtClean="0"/>
              <a:t>		Water diplomacy policy recommendations</a:t>
            </a:r>
          </a:p>
        </p:txBody>
      </p:sp>
      <p:sp>
        <p:nvSpPr>
          <p:cNvPr id="17411" name="Content Placeholder 2"/>
          <p:cNvSpPr>
            <a:spLocks noGrp="1"/>
          </p:cNvSpPr>
          <p:nvPr>
            <p:ph idx="1"/>
          </p:nvPr>
        </p:nvSpPr>
        <p:spPr>
          <a:xfrm>
            <a:off x="539750" y="1989138"/>
            <a:ext cx="8229600" cy="4464050"/>
          </a:xfrm>
        </p:spPr>
        <p:txBody>
          <a:bodyPr/>
          <a:lstStyle/>
          <a:p>
            <a:pPr marL="457200" indent="-457200">
              <a:lnSpc>
                <a:spcPts val="3300"/>
              </a:lnSpc>
              <a:spcBef>
                <a:spcPts val="0"/>
              </a:spcBef>
              <a:buClrTx/>
              <a:buFont typeface="+mj-lt"/>
              <a:buAutoNum type="arabicPeriod"/>
              <a:defRPr/>
            </a:pPr>
            <a:r>
              <a:rPr lang="en-GB" altLang="en-US" sz="2000" i="0" dirty="0" smtClean="0"/>
              <a:t>EU can offer </a:t>
            </a:r>
            <a:r>
              <a:rPr lang="en-GB" altLang="en-US" sz="2000" b="1" i="0" dirty="0" smtClean="0">
                <a:solidFill>
                  <a:srgbClr val="A50021"/>
                </a:solidFill>
              </a:rPr>
              <a:t>technical know-how </a:t>
            </a:r>
            <a:r>
              <a:rPr lang="en-GB" altLang="en-US" sz="2000" i="0" dirty="0" smtClean="0"/>
              <a:t>to other parts of the world (Danube, Rhine etc.)</a:t>
            </a:r>
          </a:p>
          <a:p>
            <a:pPr marL="457200" indent="-457200">
              <a:lnSpc>
                <a:spcPts val="3300"/>
              </a:lnSpc>
              <a:spcBef>
                <a:spcPts val="0"/>
              </a:spcBef>
              <a:buClrTx/>
              <a:buFont typeface="+mj-lt"/>
              <a:buAutoNum type="arabicPeriod"/>
              <a:defRPr/>
            </a:pPr>
            <a:r>
              <a:rPr lang="en-GB" altLang="en-US" sz="2000" i="0" dirty="0" smtClean="0"/>
              <a:t>Priority regions: </a:t>
            </a:r>
            <a:r>
              <a:rPr lang="en-GB" altLang="en-US" sz="2000" b="1" i="0" dirty="0" smtClean="0">
                <a:solidFill>
                  <a:srgbClr val="A50021"/>
                </a:solidFill>
              </a:rPr>
              <a:t>Central Asia, the Nile</a:t>
            </a:r>
            <a:r>
              <a:rPr lang="en-GB" altLang="en-US" sz="2000" i="0" dirty="0" smtClean="0">
                <a:solidFill>
                  <a:srgbClr val="A50021"/>
                </a:solidFill>
              </a:rPr>
              <a:t>, </a:t>
            </a:r>
            <a:r>
              <a:rPr lang="en-GB" altLang="en-US" sz="2000" i="0" dirty="0" smtClean="0"/>
              <a:t>the Mekong, the Middle East.</a:t>
            </a:r>
          </a:p>
          <a:p>
            <a:pPr marL="457200" indent="-457200">
              <a:lnSpc>
                <a:spcPts val="3300"/>
              </a:lnSpc>
              <a:spcBef>
                <a:spcPts val="0"/>
              </a:spcBef>
              <a:buClrTx/>
              <a:buFont typeface="+mj-lt"/>
              <a:buAutoNum type="arabicPeriod"/>
              <a:defRPr/>
            </a:pPr>
            <a:r>
              <a:rPr lang="en-GB" altLang="en-US" sz="2000" i="0" dirty="0" smtClean="0"/>
              <a:t>Elaboration of </a:t>
            </a:r>
            <a:r>
              <a:rPr lang="en-GB" altLang="en-US" sz="2000" b="1" i="0" dirty="0" smtClean="0">
                <a:solidFill>
                  <a:srgbClr val="A50021"/>
                </a:solidFill>
              </a:rPr>
              <a:t>action plans </a:t>
            </a:r>
            <a:r>
              <a:rPr lang="en-GB" altLang="en-US" sz="2000" i="0" dirty="0" smtClean="0"/>
              <a:t>aiming to raise political attention to water security.</a:t>
            </a:r>
          </a:p>
          <a:p>
            <a:pPr marL="457200" indent="-457200">
              <a:lnSpc>
                <a:spcPts val="3300"/>
              </a:lnSpc>
              <a:spcBef>
                <a:spcPts val="0"/>
              </a:spcBef>
              <a:buClrTx/>
              <a:buFont typeface="+mj-lt"/>
              <a:buAutoNum type="arabicPeriod"/>
              <a:defRPr/>
            </a:pPr>
            <a:r>
              <a:rPr lang="en-GB" altLang="en-US" sz="2000" i="0" dirty="0" smtClean="0"/>
              <a:t>Promote </a:t>
            </a:r>
            <a:r>
              <a:rPr lang="en-GB" altLang="en-US" sz="2000" b="1" i="0" dirty="0" smtClean="0">
                <a:solidFill>
                  <a:srgbClr val="9A0000"/>
                </a:solidFill>
              </a:rPr>
              <a:t>international conventions </a:t>
            </a:r>
            <a:r>
              <a:rPr lang="en-GB" altLang="en-US" sz="2000" i="0" dirty="0" smtClean="0"/>
              <a:t>and other legal instruments as the basis for management of trans-boundary waters.</a:t>
            </a:r>
          </a:p>
          <a:p>
            <a:pPr marL="457200" indent="-457200">
              <a:lnSpc>
                <a:spcPts val="3300"/>
              </a:lnSpc>
              <a:spcBef>
                <a:spcPts val="0"/>
              </a:spcBef>
              <a:buClrTx/>
              <a:buFont typeface="+mj-lt"/>
              <a:buAutoNum type="arabicPeriod"/>
              <a:defRPr/>
            </a:pPr>
            <a:r>
              <a:rPr lang="en-GB" altLang="en-US" sz="2000" i="0" dirty="0" smtClean="0"/>
              <a:t>Enhance </a:t>
            </a:r>
            <a:r>
              <a:rPr lang="en-GB" altLang="en-US" sz="2000" b="1" i="0" dirty="0" smtClean="0">
                <a:solidFill>
                  <a:srgbClr val="9A0000"/>
                </a:solidFill>
              </a:rPr>
              <a:t>international partnerships </a:t>
            </a:r>
            <a:r>
              <a:rPr lang="en-GB" altLang="en-US" sz="2000" i="0" dirty="0" smtClean="0"/>
              <a:t>(UN, WB, USA etc.).</a:t>
            </a:r>
          </a:p>
          <a:p>
            <a:pPr>
              <a:defRPr/>
            </a:pPr>
            <a:endParaRPr lang="en-US" altLang="en-US" dirty="0" smtClean="0"/>
          </a:p>
        </p:txBody>
      </p:sp>
      <p:sp>
        <p:nvSpPr>
          <p:cNvPr id="25604" name="Slide Number Placeholder 2"/>
          <p:cNvSpPr>
            <a:spLocks noGrp="1"/>
          </p:cNvSpPr>
          <p:nvPr>
            <p:ph type="sldNum" sz="quarter" idx="12"/>
          </p:nvPr>
        </p:nvSpPr>
        <p:spPr>
          <a:noFill/>
        </p:spPr>
        <p:txBody>
          <a:bodyP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pPr eaLnBrk="1" hangingPunct="1"/>
            <a:fld id="{2D4062B8-98CE-4EF3-AA0C-009440A10589}" type="slidenum">
              <a:rPr lang="en-GB" altLang="en-US" sz="1400" b="0" smtClean="0">
                <a:solidFill>
                  <a:schemeClr val="tx1"/>
                </a:solidFill>
                <a:latin typeface="Arial" pitchFamily="34" charset="0"/>
              </a:rPr>
              <a:pPr eaLnBrk="1" hangingPunct="1"/>
              <a:t>25</a:t>
            </a:fld>
            <a:endParaRPr lang="en-GB" altLang="en-US" sz="1400" b="0" smtClean="0">
              <a:solidFill>
                <a:schemeClr val="tx1"/>
              </a:solidFill>
              <a:latin typeface="Arial" pitchFamily="34" charset="0"/>
            </a:endParaRPr>
          </a:p>
        </p:txBody>
      </p:sp>
    </p:spTree>
    <p:extLst>
      <p:ext uri="{BB962C8B-B14F-4D97-AF65-F5344CB8AC3E}">
        <p14:creationId xmlns:p14="http://schemas.microsoft.com/office/powerpoint/2010/main" val="240486230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4" name="Slide Number Placeholder 2"/>
          <p:cNvSpPr>
            <a:spLocks noGrp="1"/>
          </p:cNvSpPr>
          <p:nvPr>
            <p:ph type="sldNum" sz="quarter" idx="12"/>
          </p:nvPr>
        </p:nvSpPr>
        <p:spPr>
          <a:noFill/>
        </p:spPr>
        <p:txBody>
          <a:bodyP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pPr eaLnBrk="1" hangingPunct="1"/>
            <a:fld id="{2D4062B8-98CE-4EF3-AA0C-009440A10589}" type="slidenum">
              <a:rPr lang="en-GB" altLang="en-US" sz="1400" b="0" smtClean="0">
                <a:solidFill>
                  <a:schemeClr val="tx1"/>
                </a:solidFill>
                <a:latin typeface="Arial" pitchFamily="34" charset="0"/>
              </a:rPr>
              <a:pPr eaLnBrk="1" hangingPunct="1"/>
              <a:t>26</a:t>
            </a:fld>
            <a:endParaRPr lang="en-GB" altLang="en-US" sz="1400" b="0" smtClean="0">
              <a:solidFill>
                <a:schemeClr val="tx1"/>
              </a:solidFill>
              <a:latin typeface="Arial" pitchFamily="34" charset="0"/>
            </a:endParaRPr>
          </a:p>
        </p:txBody>
      </p:sp>
      <p:pic>
        <p:nvPicPr>
          <p:cNvPr id="1026"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47514" y="2620368"/>
            <a:ext cx="8113713" cy="785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5"/>
          <p:cNvSpPr txBox="1">
            <a:spLocks noChangeArrowheads="1"/>
          </p:cNvSpPr>
          <p:nvPr/>
        </p:nvSpPr>
        <p:spPr bwMode="auto">
          <a:xfrm>
            <a:off x="1027112" y="4077072"/>
            <a:ext cx="7088187" cy="1368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r>
              <a:rPr lang="en-GB" altLang="en-US" sz="2800" b="1" dirty="0" smtClean="0">
                <a:solidFill>
                  <a:srgbClr val="A50021"/>
                </a:solidFill>
              </a:rPr>
              <a:t>From</a:t>
            </a:r>
            <a:r>
              <a:rPr lang="fr-FR" altLang="en-US" sz="2800" b="1" dirty="0" smtClean="0">
                <a:solidFill>
                  <a:srgbClr val="A50021"/>
                </a:solidFill>
              </a:rPr>
              <a:t> 2013 </a:t>
            </a:r>
            <a:r>
              <a:rPr lang="en-GB" altLang="en-US" sz="2800" b="1" dirty="0" smtClean="0">
                <a:solidFill>
                  <a:srgbClr val="A50021"/>
                </a:solidFill>
              </a:rPr>
              <a:t>onwards</a:t>
            </a:r>
            <a:r>
              <a:rPr lang="fr-FR" altLang="en-US" sz="2800" b="1" dirty="0" smtClean="0">
                <a:solidFill>
                  <a:srgbClr val="A50021"/>
                </a:solidFill>
              </a:rPr>
              <a:t>…</a:t>
            </a:r>
          </a:p>
          <a:p>
            <a:endParaRPr lang="fr-FR" altLang="en-US" sz="2800" b="1" dirty="0" smtClean="0">
              <a:solidFill>
                <a:srgbClr val="A50021"/>
              </a:solidFill>
            </a:endParaRPr>
          </a:p>
          <a:p>
            <a:endParaRPr lang="fr-FR" altLang="en-US" sz="2800" b="1" dirty="0" smtClean="0">
              <a:solidFill>
                <a:srgbClr val="A50021"/>
              </a:solidFill>
            </a:endParaRPr>
          </a:p>
        </p:txBody>
      </p:sp>
    </p:spTree>
    <p:extLst>
      <p:ext uri="{BB962C8B-B14F-4D97-AF65-F5344CB8AC3E}">
        <p14:creationId xmlns:p14="http://schemas.microsoft.com/office/powerpoint/2010/main" val="322253247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395288" y="1196975"/>
            <a:ext cx="8229600" cy="863600"/>
          </a:xfrm>
        </p:spPr>
        <p:txBody>
          <a:bodyPr/>
          <a:lstStyle/>
          <a:p>
            <a:r>
              <a:rPr lang="en-US" altLang="en-US" sz="2200" smtClean="0"/>
              <a:t>		EU Framework for action 2014-2020</a:t>
            </a:r>
          </a:p>
        </p:txBody>
      </p:sp>
      <p:sp>
        <p:nvSpPr>
          <p:cNvPr id="18435" name="Content Placeholder 2"/>
          <p:cNvSpPr>
            <a:spLocks noGrp="1"/>
          </p:cNvSpPr>
          <p:nvPr>
            <p:ph idx="1"/>
          </p:nvPr>
        </p:nvSpPr>
        <p:spPr>
          <a:xfrm>
            <a:off x="457200" y="2420938"/>
            <a:ext cx="8229600" cy="3960812"/>
          </a:xfrm>
        </p:spPr>
        <p:txBody>
          <a:bodyPr/>
          <a:lstStyle/>
          <a:p>
            <a:pPr marL="457200" indent="-457200">
              <a:lnSpc>
                <a:spcPts val="4000"/>
              </a:lnSpc>
              <a:buClrTx/>
              <a:buFont typeface="+mj-lt"/>
              <a:buAutoNum type="arabicPeriod"/>
              <a:defRPr/>
            </a:pPr>
            <a:r>
              <a:rPr lang="en-GB" altLang="en-US" sz="2000" b="1" i="0" dirty="0" smtClean="0"/>
              <a:t>Access to Water and Sanitation</a:t>
            </a:r>
            <a:r>
              <a:rPr lang="en-GB" altLang="en-US" sz="2000" b="1" i="0" dirty="0" smtClean="0">
                <a:solidFill>
                  <a:srgbClr val="A50021"/>
                </a:solidFill>
              </a:rPr>
              <a:t>: a nutrition sensitive action</a:t>
            </a:r>
            <a:endParaRPr lang="en-GB" altLang="en-US" sz="2000" i="0" dirty="0">
              <a:solidFill>
                <a:srgbClr val="A50021"/>
              </a:solidFill>
            </a:endParaRPr>
          </a:p>
          <a:p>
            <a:pPr marL="457200" indent="-457200">
              <a:lnSpc>
                <a:spcPts val="4000"/>
              </a:lnSpc>
              <a:buClrTx/>
              <a:buFont typeface="+mj-lt"/>
              <a:buAutoNum type="arabicPeriod"/>
              <a:defRPr/>
            </a:pPr>
            <a:r>
              <a:rPr lang="en-GB" altLang="en-US" sz="2000" b="1" i="0" dirty="0" smtClean="0"/>
              <a:t>Water for economic growth: </a:t>
            </a:r>
            <a:r>
              <a:rPr lang="en-GB" altLang="en-US" sz="2000" b="1" i="0" dirty="0" smtClean="0">
                <a:solidFill>
                  <a:srgbClr val="A50021"/>
                </a:solidFill>
              </a:rPr>
              <a:t>Nexus water-energy-agriculture involving the private sector</a:t>
            </a:r>
          </a:p>
          <a:p>
            <a:pPr marL="457200" indent="-457200">
              <a:lnSpc>
                <a:spcPts val="4000"/>
              </a:lnSpc>
              <a:buClrTx/>
              <a:buFont typeface="+mj-lt"/>
              <a:buAutoNum type="arabicPeriod"/>
              <a:defRPr/>
            </a:pPr>
            <a:r>
              <a:rPr lang="en-GB" altLang="en-US" sz="2000" b="1" i="0" dirty="0" smtClean="0"/>
              <a:t>Water Governance: management of </a:t>
            </a:r>
            <a:r>
              <a:rPr lang="en-GB" altLang="en-US" sz="2000" b="1" i="0" dirty="0" smtClean="0">
                <a:solidFill>
                  <a:srgbClr val="A50021"/>
                </a:solidFill>
              </a:rPr>
              <a:t>trans-boundary waters for peace and security</a:t>
            </a:r>
          </a:p>
          <a:p>
            <a:pPr>
              <a:defRPr/>
            </a:pPr>
            <a:endParaRPr lang="en-US" altLang="en-US" b="1" dirty="0" smtClean="0"/>
          </a:p>
        </p:txBody>
      </p:sp>
      <p:sp>
        <p:nvSpPr>
          <p:cNvPr id="26628" name="Slide Number Placeholder 2"/>
          <p:cNvSpPr>
            <a:spLocks noGrp="1"/>
          </p:cNvSpPr>
          <p:nvPr>
            <p:ph type="sldNum" sz="quarter" idx="12"/>
          </p:nvPr>
        </p:nvSpPr>
        <p:spPr>
          <a:noFill/>
        </p:spPr>
        <p:txBody>
          <a:bodyP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pPr eaLnBrk="1" hangingPunct="1"/>
            <a:fld id="{89C13481-2AD4-41CE-8E32-7934773DC0D5}" type="slidenum">
              <a:rPr lang="en-GB" altLang="en-US" sz="1400" b="0" smtClean="0">
                <a:solidFill>
                  <a:schemeClr val="tx1"/>
                </a:solidFill>
                <a:latin typeface="Arial" pitchFamily="34" charset="0"/>
              </a:rPr>
              <a:pPr eaLnBrk="1" hangingPunct="1"/>
              <a:t>27</a:t>
            </a:fld>
            <a:endParaRPr lang="en-GB" altLang="en-US" sz="1400" b="0" smtClean="0">
              <a:solidFill>
                <a:schemeClr val="tx1"/>
              </a:solidFill>
              <a:latin typeface="Arial" pitchFamily="34" charset="0"/>
            </a:endParaRPr>
          </a:p>
        </p:txBody>
      </p:sp>
    </p:spTree>
    <p:extLst>
      <p:ext uri="{BB962C8B-B14F-4D97-AF65-F5344CB8AC3E}">
        <p14:creationId xmlns:p14="http://schemas.microsoft.com/office/powerpoint/2010/main" val="429200986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323850" y="981075"/>
            <a:ext cx="8229600" cy="1008063"/>
          </a:xfrm>
        </p:spPr>
        <p:txBody>
          <a:bodyPr/>
          <a:lstStyle/>
          <a:p>
            <a:r>
              <a:rPr lang="en-US" altLang="en-US" sz="2200" smtClean="0"/>
              <a:t>			1. EU commitment in WASH</a:t>
            </a:r>
          </a:p>
        </p:txBody>
      </p:sp>
      <p:sp>
        <p:nvSpPr>
          <p:cNvPr id="24579" name="Content Placeholder 2"/>
          <p:cNvSpPr>
            <a:spLocks noGrp="1"/>
          </p:cNvSpPr>
          <p:nvPr>
            <p:ph idx="1"/>
          </p:nvPr>
        </p:nvSpPr>
        <p:spPr>
          <a:xfrm>
            <a:off x="457200" y="1844675"/>
            <a:ext cx="8229600" cy="4464050"/>
          </a:xfrm>
        </p:spPr>
        <p:txBody>
          <a:bodyPr/>
          <a:lstStyle/>
          <a:p>
            <a:pPr>
              <a:buClrTx/>
              <a:defRPr/>
            </a:pPr>
            <a:r>
              <a:rPr lang="en-IE" altLang="en-US" sz="1800" i="0" dirty="0" smtClean="0">
                <a:solidFill>
                  <a:srgbClr val="9A0000"/>
                </a:solidFill>
              </a:rPr>
              <a:t>Target : </a:t>
            </a:r>
            <a:r>
              <a:rPr lang="en-IE" altLang="en-US" sz="1800" b="1" i="0" dirty="0" smtClean="0">
                <a:solidFill>
                  <a:srgbClr val="9A0000"/>
                </a:solidFill>
              </a:rPr>
              <a:t>7 million </a:t>
            </a:r>
            <a:r>
              <a:rPr lang="en-IE" altLang="en-US" sz="1800" i="0" dirty="0" smtClean="0">
                <a:solidFill>
                  <a:srgbClr val="9A0000"/>
                </a:solidFill>
              </a:rPr>
              <a:t>less malnourished children by 2025</a:t>
            </a:r>
          </a:p>
          <a:p>
            <a:pPr marL="0" indent="0">
              <a:buClrTx/>
              <a:buFontTx/>
              <a:buNone/>
              <a:defRPr/>
            </a:pPr>
            <a:endParaRPr lang="en-IE" altLang="en-US" sz="2000" i="0" dirty="0" smtClean="0">
              <a:solidFill>
                <a:srgbClr val="C00000"/>
              </a:solidFill>
            </a:endParaRPr>
          </a:p>
          <a:p>
            <a:pPr>
              <a:buClrTx/>
              <a:defRPr/>
            </a:pPr>
            <a:r>
              <a:rPr lang="en-IE" altLang="en-US" sz="1800" i="0" dirty="0" smtClean="0"/>
              <a:t>Financial commitment for nutrition: </a:t>
            </a:r>
            <a:r>
              <a:rPr lang="en-IE" altLang="en-US" sz="1800" b="1" i="0" dirty="0" smtClean="0"/>
              <a:t>€3.5 billion</a:t>
            </a:r>
          </a:p>
          <a:p>
            <a:pPr lvl="1">
              <a:buClr>
                <a:schemeClr val="accent6"/>
              </a:buClr>
              <a:defRPr/>
            </a:pPr>
            <a:r>
              <a:rPr lang="en-IE" altLang="en-US" sz="1800" b="0" dirty="0" smtClean="0"/>
              <a:t>€400 million on nutrition specific interventions</a:t>
            </a:r>
          </a:p>
          <a:p>
            <a:pPr lvl="1">
              <a:spcAft>
                <a:spcPts val="600"/>
              </a:spcAft>
              <a:buClr>
                <a:schemeClr val="accent6"/>
              </a:buClr>
              <a:defRPr/>
            </a:pPr>
            <a:r>
              <a:rPr lang="en-IE" altLang="en-US" sz="1800" b="0" dirty="0" smtClean="0"/>
              <a:t> €3.1 billion on nutrition sensitive interventions</a:t>
            </a:r>
          </a:p>
          <a:p>
            <a:pPr marL="457200" lvl="1" indent="0">
              <a:spcAft>
                <a:spcPts val="600"/>
              </a:spcAft>
              <a:buClr>
                <a:schemeClr val="accent6"/>
              </a:buClr>
              <a:buFontTx/>
              <a:buNone/>
              <a:defRPr/>
            </a:pPr>
            <a:endParaRPr lang="en-IE" altLang="en-US" sz="1800" dirty="0" smtClean="0"/>
          </a:p>
          <a:p>
            <a:pPr>
              <a:buClr>
                <a:schemeClr val="accent6"/>
              </a:buClr>
              <a:defRPr/>
            </a:pPr>
            <a:r>
              <a:rPr lang="en-IE" altLang="en-US" sz="1800" i="0" dirty="0" smtClean="0"/>
              <a:t>Acting on the 10 </a:t>
            </a:r>
            <a:r>
              <a:rPr lang="en-IE" altLang="en-US" sz="1800" i="0" u="sng" dirty="0" smtClean="0"/>
              <a:t>Nutrition Specific </a:t>
            </a:r>
            <a:r>
              <a:rPr lang="en-IE" altLang="en-US" sz="1800" i="0" dirty="0" smtClean="0"/>
              <a:t>Interventions and Programmes can potentially reduce malnourished children by 20%</a:t>
            </a:r>
          </a:p>
          <a:p>
            <a:pPr>
              <a:spcAft>
                <a:spcPts val="600"/>
              </a:spcAft>
              <a:buClr>
                <a:schemeClr val="accent6"/>
              </a:buClr>
              <a:defRPr/>
            </a:pPr>
            <a:r>
              <a:rPr lang="en-IE" altLang="en-US" sz="1800" i="0" dirty="0" smtClean="0"/>
              <a:t>Acting on the </a:t>
            </a:r>
            <a:r>
              <a:rPr lang="en-IE" altLang="en-US" sz="1800" i="0" u="sng" dirty="0" smtClean="0"/>
              <a:t>Nutrition Sensitive </a:t>
            </a:r>
            <a:r>
              <a:rPr lang="en-IE" altLang="en-US" sz="1800" i="0" dirty="0" smtClean="0"/>
              <a:t>Programmes and Approaches must be done to tackle the remaining 80%.</a:t>
            </a:r>
          </a:p>
          <a:p>
            <a:pPr>
              <a:buClrTx/>
              <a:defRPr/>
            </a:pPr>
            <a:r>
              <a:rPr lang="en-IE" altLang="en-US" sz="1800" b="1" i="0" dirty="0" smtClean="0"/>
              <a:t>Water and Sanitation is the most relevant nutrition sensitive action</a:t>
            </a:r>
          </a:p>
          <a:p>
            <a:pPr>
              <a:defRPr/>
            </a:pPr>
            <a:endParaRPr lang="en-US" altLang="en-US" dirty="0" smtClean="0"/>
          </a:p>
        </p:txBody>
      </p:sp>
      <p:sp>
        <p:nvSpPr>
          <p:cNvPr id="27652" name="Slide Number Placeholder 2"/>
          <p:cNvSpPr>
            <a:spLocks noGrp="1"/>
          </p:cNvSpPr>
          <p:nvPr>
            <p:ph type="sldNum" sz="quarter" idx="12"/>
          </p:nvPr>
        </p:nvSpPr>
        <p:spPr>
          <a:noFill/>
        </p:spPr>
        <p:txBody>
          <a:bodyP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pPr eaLnBrk="1" hangingPunct="1"/>
            <a:fld id="{4FE4EF5A-B716-4E42-B6AE-B0E3E68AAC19}" type="slidenum">
              <a:rPr lang="en-GB" altLang="en-US" sz="1400" b="0" smtClean="0">
                <a:solidFill>
                  <a:schemeClr val="tx1"/>
                </a:solidFill>
                <a:latin typeface="Arial" pitchFamily="34" charset="0"/>
              </a:rPr>
              <a:pPr eaLnBrk="1" hangingPunct="1"/>
              <a:t>28</a:t>
            </a:fld>
            <a:endParaRPr lang="en-GB" altLang="en-US" sz="1400" b="0" smtClean="0">
              <a:solidFill>
                <a:schemeClr val="tx1"/>
              </a:solidFill>
              <a:latin typeface="Arial" pitchFamily="34" charset="0"/>
            </a:endParaRPr>
          </a:p>
        </p:txBody>
      </p:sp>
    </p:spTree>
    <p:extLst>
      <p:ext uri="{BB962C8B-B14F-4D97-AF65-F5344CB8AC3E}">
        <p14:creationId xmlns:p14="http://schemas.microsoft.com/office/powerpoint/2010/main" val="114798313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395288" y="765175"/>
            <a:ext cx="8229600" cy="1511300"/>
          </a:xfrm>
        </p:spPr>
        <p:txBody>
          <a:bodyPr/>
          <a:lstStyle/>
          <a:p>
            <a:r>
              <a:rPr lang="it-IT" altLang="en-US" sz="2200" smtClean="0"/>
              <a:t>		2. The water-</a:t>
            </a:r>
            <a:r>
              <a:rPr lang="en-GB" altLang="en-US" sz="2200" smtClean="0"/>
              <a:t>energy-food </a:t>
            </a:r>
            <a:r>
              <a:rPr lang="it-IT" altLang="en-US" sz="2200" smtClean="0"/>
              <a:t>security </a:t>
            </a:r>
            <a:r>
              <a:rPr lang="en-GB" altLang="en-US" sz="2200" smtClean="0"/>
              <a:t>nexus</a:t>
            </a:r>
          </a:p>
        </p:txBody>
      </p:sp>
      <p:pic>
        <p:nvPicPr>
          <p:cNvPr id="28675" name="Picture 9"/>
          <p:cNvPicPr>
            <a:picLocks noGrp="1" noChangeAspect="1" noChangeArrowheads="1"/>
          </p:cNvPicPr>
          <p:nvPr>
            <p:ph idx="1"/>
          </p:nvPr>
        </p:nvPicPr>
        <p:blipFill>
          <a:blip r:embed="rId3" cstate="email">
            <a:extLst>
              <a:ext uri="{28A0092B-C50C-407E-A947-70E740481C1C}">
                <a14:useLocalDpi xmlns:a14="http://schemas.microsoft.com/office/drawing/2010/main"/>
              </a:ext>
            </a:extLst>
          </a:blip>
          <a:srcRect/>
          <a:stretch>
            <a:fillRect/>
          </a:stretch>
        </p:blipFill>
        <p:spPr>
          <a:xfrm>
            <a:off x="755650" y="1844675"/>
            <a:ext cx="7704138" cy="4392613"/>
          </a:xfrm>
          <a:noFill/>
          <a:extLst>
            <a:ext uri="{909E8E84-426E-40DD-AFC4-6F175D3DCCD1}">
              <a14:hiddenFill xmlns:a14="http://schemas.microsoft.com/office/drawing/2010/main">
                <a:solidFill>
                  <a:srgbClr val="103C72"/>
                </a:solidFill>
              </a14:hiddenFill>
            </a:ext>
            <a:ext uri="{91240B29-F687-4F45-9708-019B960494DF}">
              <a14:hiddenLine xmlns:a14="http://schemas.microsoft.com/office/drawing/2010/main" w="9525" algn="ctr">
                <a:solidFill>
                  <a:schemeClr val="tx1"/>
                </a:solidFill>
                <a:miter lim="800000"/>
                <a:headEnd/>
                <a:tailEnd/>
              </a14:hiddenLine>
            </a:ext>
          </a:extLst>
        </p:spPr>
      </p:pic>
      <p:sp>
        <p:nvSpPr>
          <p:cNvPr id="28676" name="Slide Number Placeholder 2"/>
          <p:cNvSpPr>
            <a:spLocks noGrp="1"/>
          </p:cNvSpPr>
          <p:nvPr>
            <p:ph type="sldNum" sz="quarter" idx="12"/>
          </p:nvPr>
        </p:nvSpPr>
        <p:spPr>
          <a:noFill/>
        </p:spPr>
        <p:txBody>
          <a:bodyP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pPr eaLnBrk="1" hangingPunct="1"/>
            <a:fld id="{1864973B-CBDE-43F8-BCB9-E4CF87C71825}" type="slidenum">
              <a:rPr lang="en-GB" altLang="en-US" sz="1400" b="0" smtClean="0">
                <a:solidFill>
                  <a:schemeClr val="tx1"/>
                </a:solidFill>
                <a:latin typeface="Arial" pitchFamily="34" charset="0"/>
              </a:rPr>
              <a:pPr eaLnBrk="1" hangingPunct="1"/>
              <a:t>29</a:t>
            </a:fld>
            <a:endParaRPr lang="en-GB" altLang="en-US" sz="1400" b="0" smtClean="0">
              <a:solidFill>
                <a:schemeClr val="tx1"/>
              </a:solidFill>
              <a:latin typeface="Arial" pitchFamily="34" charset="0"/>
            </a:endParaRPr>
          </a:p>
        </p:txBody>
      </p:sp>
    </p:spTree>
    <p:extLst>
      <p:ext uri="{BB962C8B-B14F-4D97-AF65-F5344CB8AC3E}">
        <p14:creationId xmlns:p14="http://schemas.microsoft.com/office/powerpoint/2010/main" val="36658665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3"/>
          <p:cNvSpPr>
            <a:spLocks noGrp="1"/>
          </p:cNvSpPr>
          <p:nvPr>
            <p:ph type="title"/>
          </p:nvPr>
        </p:nvSpPr>
        <p:spPr>
          <a:xfrm>
            <a:off x="395288" y="1339850"/>
            <a:ext cx="8229600" cy="793750"/>
          </a:xfrm>
        </p:spPr>
        <p:txBody>
          <a:bodyPr/>
          <a:lstStyle/>
          <a:p>
            <a:pPr indent="0" eaLnBrk="1" hangingPunct="1"/>
            <a:r>
              <a:rPr lang="en-US" altLang="en-US" smtClean="0"/>
              <a:t>Water means food, health, energy…</a:t>
            </a:r>
          </a:p>
        </p:txBody>
      </p:sp>
      <p:pic>
        <p:nvPicPr>
          <p:cNvPr id="5124" name="Content Placeholder 6"/>
          <p:cNvPicPr>
            <a:picLocks noGrp="1" noChangeAspect="1"/>
          </p:cNvPicPr>
          <p:nvPr>
            <p:ph sz="half" idx="1"/>
          </p:nvPr>
        </p:nvPicPr>
        <p:blipFill>
          <a:blip r:embed="rId3" cstate="email">
            <a:extLst>
              <a:ext uri="{28A0092B-C50C-407E-A947-70E740481C1C}">
                <a14:useLocalDpi xmlns:a14="http://schemas.microsoft.com/office/drawing/2010/main"/>
              </a:ext>
            </a:extLst>
          </a:blip>
          <a:srcRect/>
          <a:stretch>
            <a:fillRect/>
          </a:stretch>
        </p:blipFill>
        <p:spPr>
          <a:xfrm>
            <a:off x="468313" y="2506663"/>
            <a:ext cx="2336800" cy="3529012"/>
          </a:xfrm>
        </p:spPr>
      </p:pic>
      <p:pic>
        <p:nvPicPr>
          <p:cNvPr id="5123" name="Content Placeholder 1"/>
          <p:cNvPicPr>
            <a:picLocks noGrp="1" noChangeAspect="1"/>
          </p:cNvPicPr>
          <p:nvPr>
            <p:ph sz="half" idx="2"/>
          </p:nvPr>
        </p:nvPicPr>
        <p:blipFill>
          <a:blip r:embed="rId4">
            <a:extLst>
              <a:ext uri="{28A0092B-C50C-407E-A947-70E740481C1C}">
                <a14:useLocalDpi xmlns:a14="http://schemas.microsoft.com/office/drawing/2010/main"/>
              </a:ext>
            </a:extLst>
          </a:blip>
          <a:srcRect/>
          <a:stretch>
            <a:fillRect/>
          </a:stretch>
        </p:blipFill>
        <p:spPr>
          <a:xfrm>
            <a:off x="3221038" y="2462213"/>
            <a:ext cx="2720975" cy="2119312"/>
          </a:xfrm>
        </p:spPr>
      </p:pic>
      <p:sp>
        <p:nvSpPr>
          <p:cNvPr id="5127" name="Slide Number Placeholder 2"/>
          <p:cNvSpPr>
            <a:spLocks noGrp="1"/>
          </p:cNvSpPr>
          <p:nvPr>
            <p:ph type="sldNum" sz="quarter" idx="12"/>
          </p:nvPr>
        </p:nvSpPr>
        <p:spPr>
          <a:noFill/>
        </p:spPr>
        <p:txBody>
          <a:bodyP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pPr eaLnBrk="1" hangingPunct="1"/>
            <a:fld id="{2A9E3D36-735F-47E0-8F6E-47AFAAC88A8F}" type="slidenum">
              <a:rPr lang="en-GB" altLang="en-US" sz="1400" b="0" smtClean="0">
                <a:solidFill>
                  <a:schemeClr val="tx1"/>
                </a:solidFill>
                <a:latin typeface="Arial" pitchFamily="34" charset="0"/>
              </a:rPr>
              <a:pPr eaLnBrk="1" hangingPunct="1"/>
              <a:t>3</a:t>
            </a:fld>
            <a:endParaRPr lang="en-GB" altLang="en-US" sz="1400" b="0" smtClean="0">
              <a:solidFill>
                <a:schemeClr val="tx1"/>
              </a:solidFill>
              <a:latin typeface="Arial" pitchFamily="34" charset="0"/>
            </a:endParaRPr>
          </a:p>
        </p:txBody>
      </p:sp>
      <p:pic>
        <p:nvPicPr>
          <p:cNvPr id="5125" name="Picture 5" descr="C:\Users\brerala\Desktop\bimbo 2.pn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3203575" y="4249738"/>
            <a:ext cx="2736850"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6" name="Picture 6" descr="C:\Users\brerala\Desktop\bimbo 4.jpg"/>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6227763" y="2462213"/>
            <a:ext cx="2305050" cy="3573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1010700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395288" y="1052513"/>
            <a:ext cx="8229600" cy="936625"/>
          </a:xfrm>
        </p:spPr>
        <p:txBody>
          <a:bodyPr/>
          <a:lstStyle/>
          <a:p>
            <a:pPr algn="ctr"/>
            <a:r>
              <a:rPr lang="it-IT" altLang="en-US" sz="2200" smtClean="0"/>
              <a:t>The Nexus: facts and figures</a:t>
            </a:r>
            <a:endParaRPr lang="en-GB" altLang="en-US" sz="2200" smtClean="0"/>
          </a:p>
        </p:txBody>
      </p:sp>
      <p:sp>
        <p:nvSpPr>
          <p:cNvPr id="29699" name="Content Placeholder 2"/>
          <p:cNvSpPr>
            <a:spLocks noGrp="1"/>
          </p:cNvSpPr>
          <p:nvPr>
            <p:ph idx="1"/>
          </p:nvPr>
        </p:nvSpPr>
        <p:spPr>
          <a:xfrm>
            <a:off x="457200" y="1989138"/>
            <a:ext cx="8229600" cy="4032250"/>
          </a:xfrm>
        </p:spPr>
        <p:txBody>
          <a:bodyPr/>
          <a:lstStyle/>
          <a:p>
            <a:pPr eaLnBrk="1" hangingPunct="1">
              <a:spcBef>
                <a:spcPts val="1200"/>
              </a:spcBef>
              <a:spcAft>
                <a:spcPts val="1200"/>
              </a:spcAft>
              <a:buClr>
                <a:srgbClr val="0F5494"/>
              </a:buClr>
              <a:tabLst>
                <a:tab pos="542925" algn="l"/>
              </a:tabLst>
            </a:pPr>
            <a:r>
              <a:rPr lang="en-US" altLang="en-US" sz="1800" i="0" smtClean="0"/>
              <a:t>In 2030, 47% of the world's population will be living in areas of high </a:t>
            </a:r>
            <a:r>
              <a:rPr lang="en-US" altLang="en-US" sz="1800" b="1" i="0" smtClean="0"/>
              <a:t>water</a:t>
            </a:r>
            <a:r>
              <a:rPr lang="en-US" altLang="en-US" sz="1800" i="0" smtClean="0"/>
              <a:t> stress</a:t>
            </a:r>
          </a:p>
          <a:p>
            <a:pPr eaLnBrk="1" hangingPunct="1">
              <a:spcBef>
                <a:spcPts val="1200"/>
              </a:spcBef>
              <a:spcAft>
                <a:spcPts val="1200"/>
              </a:spcAft>
              <a:buClr>
                <a:srgbClr val="0F5494"/>
              </a:buClr>
              <a:tabLst>
                <a:tab pos="542925" algn="l"/>
              </a:tabLst>
            </a:pPr>
            <a:r>
              <a:rPr lang="en-US" altLang="en-US" sz="1800" i="0" smtClean="0"/>
              <a:t>By 2030 we will need 30% more </a:t>
            </a:r>
            <a:r>
              <a:rPr lang="en-US" altLang="en-US" sz="1800" b="1" i="0" smtClean="0"/>
              <a:t>water</a:t>
            </a:r>
            <a:r>
              <a:rPr lang="en-US" altLang="en-US" sz="1800" i="0" smtClean="0"/>
              <a:t>, 40% more </a:t>
            </a:r>
            <a:r>
              <a:rPr lang="en-US" altLang="en-US" sz="1800" b="1" i="0" smtClean="0">
                <a:solidFill>
                  <a:srgbClr val="A50021"/>
                </a:solidFill>
              </a:rPr>
              <a:t>energy</a:t>
            </a:r>
            <a:r>
              <a:rPr lang="en-US" altLang="en-US" sz="1800" i="0" smtClean="0"/>
              <a:t> and 10% of existing </a:t>
            </a:r>
            <a:r>
              <a:rPr lang="en-US" altLang="en-US" sz="1800" b="1" i="0" smtClean="0">
                <a:solidFill>
                  <a:srgbClr val="00863D"/>
                </a:solidFill>
              </a:rPr>
              <a:t>crop land </a:t>
            </a:r>
            <a:r>
              <a:rPr lang="en-US" altLang="en-US" sz="1800" i="0" smtClean="0"/>
              <a:t>for biofuels</a:t>
            </a:r>
          </a:p>
          <a:p>
            <a:pPr eaLnBrk="1" hangingPunct="1">
              <a:spcBef>
                <a:spcPts val="1200"/>
              </a:spcBef>
              <a:spcAft>
                <a:spcPts val="1200"/>
              </a:spcAft>
              <a:buClr>
                <a:srgbClr val="0F5494"/>
              </a:buClr>
              <a:tabLst>
                <a:tab pos="542925" algn="l"/>
              </a:tabLst>
            </a:pPr>
            <a:r>
              <a:rPr lang="en-US" altLang="en-US" sz="1800" i="0" smtClean="0"/>
              <a:t>By 2050, global population is expected to reach 9 billion. 70% more </a:t>
            </a:r>
            <a:r>
              <a:rPr lang="en-US" altLang="en-US" sz="1800" b="1" i="0" smtClean="0">
                <a:solidFill>
                  <a:srgbClr val="00863D"/>
                </a:solidFill>
              </a:rPr>
              <a:t>food</a:t>
            </a:r>
            <a:r>
              <a:rPr lang="en-US" altLang="en-US" sz="1800" i="0" smtClean="0">
                <a:solidFill>
                  <a:srgbClr val="00B050"/>
                </a:solidFill>
              </a:rPr>
              <a:t> </a:t>
            </a:r>
            <a:r>
              <a:rPr lang="en-US" altLang="en-US" sz="1800" i="0" smtClean="0"/>
              <a:t>will be needed. </a:t>
            </a:r>
            <a:r>
              <a:rPr lang="en-US" altLang="en-US" sz="1800" b="1" i="0" smtClean="0">
                <a:solidFill>
                  <a:srgbClr val="00863D"/>
                </a:solidFill>
              </a:rPr>
              <a:t>Agriculture</a:t>
            </a:r>
            <a:r>
              <a:rPr lang="en-US" altLang="en-US" sz="1800" i="0" smtClean="0"/>
              <a:t> accounts for roughly 70% of </a:t>
            </a:r>
            <a:r>
              <a:rPr lang="en-US" altLang="en-US" sz="1800" b="1" i="0" smtClean="0"/>
              <a:t>water</a:t>
            </a:r>
            <a:r>
              <a:rPr lang="en-US" altLang="en-US" sz="1800" i="0" smtClean="0"/>
              <a:t> use.</a:t>
            </a:r>
          </a:p>
          <a:p>
            <a:pPr eaLnBrk="1" hangingPunct="1">
              <a:spcBef>
                <a:spcPts val="1200"/>
              </a:spcBef>
              <a:spcAft>
                <a:spcPts val="1200"/>
              </a:spcAft>
              <a:buClr>
                <a:srgbClr val="0F5494"/>
              </a:buClr>
              <a:tabLst>
                <a:tab pos="542925" algn="l"/>
              </a:tabLst>
            </a:pPr>
            <a:r>
              <a:rPr lang="en-US" altLang="en-US" sz="1800" b="1" i="0" smtClean="0"/>
              <a:t>Hydropower</a:t>
            </a:r>
            <a:r>
              <a:rPr lang="en-US" altLang="en-US" sz="1800" i="0" smtClean="0">
                <a:solidFill>
                  <a:srgbClr val="FFD624"/>
                </a:solidFill>
              </a:rPr>
              <a:t> </a:t>
            </a:r>
            <a:r>
              <a:rPr lang="en-US" altLang="en-US" sz="1800" i="0" smtClean="0"/>
              <a:t>provides 20% of the world's </a:t>
            </a:r>
            <a:r>
              <a:rPr lang="en-US" altLang="en-US" sz="1800" b="1" i="0" smtClean="0">
                <a:solidFill>
                  <a:srgbClr val="A50021"/>
                </a:solidFill>
              </a:rPr>
              <a:t>electricity. </a:t>
            </a:r>
            <a:r>
              <a:rPr lang="en-US" altLang="en-US" sz="1800" i="0" smtClean="0"/>
              <a:t>Hydropower potential is under-exploited in Africa </a:t>
            </a:r>
          </a:p>
          <a:p>
            <a:pPr eaLnBrk="1" hangingPunct="1">
              <a:spcBef>
                <a:spcPts val="1200"/>
              </a:spcBef>
              <a:spcAft>
                <a:spcPts val="1200"/>
              </a:spcAft>
              <a:buClr>
                <a:srgbClr val="0F5494"/>
              </a:buClr>
              <a:tabLst>
                <a:tab pos="542925" algn="l"/>
              </a:tabLst>
            </a:pPr>
            <a:r>
              <a:rPr lang="en-US" altLang="en-US" sz="1800" i="0" smtClean="0"/>
              <a:t>Land acquisition for food production and biofuels has a critical water dimension</a:t>
            </a:r>
          </a:p>
          <a:p>
            <a:pPr>
              <a:tabLst>
                <a:tab pos="542925" algn="l"/>
              </a:tabLst>
            </a:pPr>
            <a:endParaRPr lang="en-GB" altLang="en-US" smtClean="0"/>
          </a:p>
        </p:txBody>
      </p:sp>
    </p:spTree>
    <p:extLst>
      <p:ext uri="{BB962C8B-B14F-4D97-AF65-F5344CB8AC3E}">
        <p14:creationId xmlns:p14="http://schemas.microsoft.com/office/powerpoint/2010/main" val="85830695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lang="it-IT" altLang="en-US" sz="2200" smtClean="0"/>
              <a:t>		3. </a:t>
            </a:r>
            <a:r>
              <a:rPr lang="en-GB" altLang="en-US" sz="2200" smtClean="0"/>
              <a:t>Water diplomacy: the way forward</a:t>
            </a:r>
          </a:p>
        </p:txBody>
      </p:sp>
      <p:sp>
        <p:nvSpPr>
          <p:cNvPr id="30723" name="Content Placeholder 2"/>
          <p:cNvSpPr>
            <a:spLocks noGrp="1"/>
          </p:cNvSpPr>
          <p:nvPr>
            <p:ph idx="1"/>
          </p:nvPr>
        </p:nvSpPr>
        <p:spPr/>
        <p:txBody>
          <a:bodyPr/>
          <a:lstStyle/>
          <a:p>
            <a:pPr>
              <a:buClrTx/>
              <a:defRPr/>
            </a:pPr>
            <a:r>
              <a:rPr lang="en-GB" altLang="en-US" sz="1800" i="0" dirty="0" smtClean="0"/>
              <a:t>Confirmed Priorities for 2014-2015: </a:t>
            </a:r>
            <a:r>
              <a:rPr lang="en-GB" altLang="en-US" sz="1800" b="1" i="0" dirty="0" smtClean="0"/>
              <a:t>Nile and Central Asia.</a:t>
            </a:r>
          </a:p>
          <a:p>
            <a:pPr marL="0" indent="0">
              <a:buClrTx/>
              <a:buFontTx/>
              <a:buNone/>
              <a:defRPr/>
            </a:pPr>
            <a:endParaRPr lang="en-GB" altLang="en-US" sz="1800" b="1" i="0" dirty="0" smtClean="0"/>
          </a:p>
          <a:p>
            <a:pPr>
              <a:buClrTx/>
              <a:defRPr/>
            </a:pPr>
            <a:r>
              <a:rPr lang="en-GB" altLang="en-US" sz="1800" i="0" dirty="0" smtClean="0"/>
              <a:t>To build on existing dialogue in the Nile through, for example, the Nile Basin Initiative and the new CIWA (Cooperation in International Waters in Africa) trust fund. </a:t>
            </a:r>
          </a:p>
          <a:p>
            <a:pPr>
              <a:buClrTx/>
              <a:defRPr/>
            </a:pPr>
            <a:endParaRPr lang="en-GB" altLang="en-US" sz="1800" i="0" dirty="0" smtClean="0"/>
          </a:p>
          <a:p>
            <a:pPr>
              <a:buClrTx/>
              <a:defRPr/>
            </a:pPr>
            <a:r>
              <a:rPr lang="en-GB" altLang="en-US" sz="1800" i="0" dirty="0" smtClean="0"/>
              <a:t>To build on the existing cooperation initiatives in the water sector in Central Asia (EURECA, EUWI etc.).</a:t>
            </a:r>
          </a:p>
          <a:p>
            <a:pPr>
              <a:buClrTx/>
              <a:defRPr/>
            </a:pPr>
            <a:endParaRPr lang="en-GB" altLang="en-US" sz="1800" i="0" dirty="0" smtClean="0"/>
          </a:p>
          <a:p>
            <a:pPr>
              <a:buClrTx/>
              <a:defRPr/>
            </a:pPr>
            <a:r>
              <a:rPr lang="en-GB" altLang="en-US" sz="1800" i="0" dirty="0" smtClean="0"/>
              <a:t>To build new partnerships with MS and other donors (UN, USA, WB etc.)</a:t>
            </a:r>
          </a:p>
          <a:p>
            <a:pPr>
              <a:defRPr/>
            </a:pPr>
            <a:endParaRPr lang="en-GB" altLang="en-US" dirty="0" smtClean="0"/>
          </a:p>
        </p:txBody>
      </p:sp>
      <p:sp>
        <p:nvSpPr>
          <p:cNvPr id="30724" name="Slide Number Placeholder 2"/>
          <p:cNvSpPr>
            <a:spLocks noGrp="1"/>
          </p:cNvSpPr>
          <p:nvPr>
            <p:ph type="sldNum" sz="quarter" idx="12"/>
          </p:nvPr>
        </p:nvSpPr>
        <p:spPr>
          <a:noFill/>
        </p:spPr>
        <p:txBody>
          <a:bodyP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pPr eaLnBrk="1" hangingPunct="1"/>
            <a:fld id="{BD99FB6C-B5BB-4187-8B38-0ED9FC70B4C2}" type="slidenum">
              <a:rPr lang="en-GB" altLang="en-US" sz="1400" b="0" smtClean="0">
                <a:solidFill>
                  <a:schemeClr val="tx1"/>
                </a:solidFill>
                <a:latin typeface="Arial" pitchFamily="34" charset="0"/>
              </a:rPr>
              <a:pPr eaLnBrk="1" hangingPunct="1"/>
              <a:t>31</a:t>
            </a:fld>
            <a:endParaRPr lang="en-GB" altLang="en-US" sz="1400" b="0" smtClean="0">
              <a:solidFill>
                <a:schemeClr val="tx1"/>
              </a:solidFill>
              <a:latin typeface="Arial" pitchFamily="34" charset="0"/>
            </a:endParaRPr>
          </a:p>
        </p:txBody>
      </p:sp>
    </p:spTree>
    <p:extLst>
      <p:ext uri="{BB962C8B-B14F-4D97-AF65-F5344CB8AC3E}">
        <p14:creationId xmlns:p14="http://schemas.microsoft.com/office/powerpoint/2010/main" val="237245755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3"/>
          <p:cNvSpPr>
            <a:spLocks noGrp="1"/>
          </p:cNvSpPr>
          <p:nvPr>
            <p:ph type="title"/>
          </p:nvPr>
        </p:nvSpPr>
        <p:spPr>
          <a:xfrm>
            <a:off x="107950" y="1339850"/>
            <a:ext cx="9036050" cy="649288"/>
          </a:xfrm>
        </p:spPr>
        <p:txBody>
          <a:bodyPr/>
          <a:lstStyle/>
          <a:p>
            <a:pPr algn="ctr"/>
            <a:r>
              <a:rPr lang="en-GB" altLang="en-US" sz="2400" smtClean="0"/>
              <a:t>The challenge of Public Private Partnerships in developing countries (PPPs).</a:t>
            </a:r>
          </a:p>
        </p:txBody>
      </p:sp>
      <p:sp>
        <p:nvSpPr>
          <p:cNvPr id="6" name="Content Placeholder 5"/>
          <p:cNvSpPr>
            <a:spLocks noGrp="1"/>
          </p:cNvSpPr>
          <p:nvPr>
            <p:ph idx="1"/>
          </p:nvPr>
        </p:nvSpPr>
        <p:spPr>
          <a:xfrm>
            <a:off x="457200" y="2349500"/>
            <a:ext cx="8229600" cy="3743325"/>
          </a:xfrm>
        </p:spPr>
        <p:txBody>
          <a:bodyPr/>
          <a:lstStyle/>
          <a:p>
            <a:pPr>
              <a:defRPr/>
            </a:pPr>
            <a:r>
              <a:rPr lang="en-GB" dirty="0" smtClean="0"/>
              <a:t>Advantages of PPPs for the management of Water Supply and Sanitation networks: </a:t>
            </a:r>
          </a:p>
          <a:p>
            <a:pPr lvl="1">
              <a:buClr>
                <a:schemeClr val="accent6"/>
              </a:buClr>
              <a:buFont typeface="Wingdings" panose="05000000000000000000" pitchFamily="2" charset="2"/>
              <a:buChar char="§"/>
              <a:defRPr/>
            </a:pPr>
            <a:endParaRPr lang="en-GB" dirty="0" smtClean="0"/>
          </a:p>
          <a:p>
            <a:pPr lvl="1">
              <a:buClr>
                <a:schemeClr val="accent6"/>
              </a:buClr>
              <a:buFont typeface="Wingdings" panose="05000000000000000000" pitchFamily="2" charset="2"/>
              <a:buChar char="§"/>
              <a:defRPr/>
            </a:pPr>
            <a:r>
              <a:rPr lang="en-GB" dirty="0" smtClean="0"/>
              <a:t>To provide additional capital.</a:t>
            </a:r>
          </a:p>
          <a:p>
            <a:pPr lvl="1">
              <a:buClr>
                <a:schemeClr val="accent6"/>
              </a:buClr>
              <a:buFont typeface="Wingdings" panose="05000000000000000000" pitchFamily="2" charset="2"/>
              <a:buChar char="§"/>
              <a:defRPr/>
            </a:pPr>
            <a:r>
              <a:rPr lang="en-GB" dirty="0"/>
              <a:t>T</a:t>
            </a:r>
            <a:r>
              <a:rPr lang="en-GB" dirty="0" smtClean="0"/>
              <a:t>o </a:t>
            </a:r>
            <a:r>
              <a:rPr lang="en-GB" dirty="0"/>
              <a:t>provide alternative management and implementation </a:t>
            </a:r>
            <a:r>
              <a:rPr lang="en-GB" dirty="0" smtClean="0"/>
              <a:t>skills.</a:t>
            </a:r>
            <a:endParaRPr lang="en-GB" dirty="0"/>
          </a:p>
          <a:p>
            <a:pPr lvl="1">
              <a:buClr>
                <a:schemeClr val="accent6"/>
              </a:buClr>
              <a:buFont typeface="Wingdings" panose="05000000000000000000" pitchFamily="2" charset="2"/>
              <a:buChar char="§"/>
              <a:defRPr/>
            </a:pPr>
            <a:r>
              <a:rPr lang="en-GB" dirty="0" smtClean="0"/>
              <a:t>To </a:t>
            </a:r>
            <a:r>
              <a:rPr lang="en-GB" dirty="0"/>
              <a:t>provide value added to the consumer and the public at </a:t>
            </a:r>
            <a:r>
              <a:rPr lang="en-GB" dirty="0" smtClean="0"/>
              <a:t>large.</a:t>
            </a:r>
            <a:endParaRPr lang="en-GB" dirty="0"/>
          </a:p>
          <a:p>
            <a:pPr lvl="1">
              <a:buClr>
                <a:schemeClr val="accent6"/>
              </a:buClr>
              <a:buFont typeface="Wingdings" panose="05000000000000000000" pitchFamily="2" charset="2"/>
              <a:buChar char="§"/>
              <a:defRPr/>
            </a:pPr>
            <a:r>
              <a:rPr lang="en-GB" dirty="0"/>
              <a:t>T</a:t>
            </a:r>
            <a:r>
              <a:rPr lang="en-GB" dirty="0" smtClean="0"/>
              <a:t>o </a:t>
            </a:r>
            <a:r>
              <a:rPr lang="en-GB" sz="1800" dirty="0"/>
              <a:t>provide</a:t>
            </a:r>
            <a:r>
              <a:rPr lang="en-GB" dirty="0"/>
              <a:t> better identification of needs and optimal use of resources</a:t>
            </a:r>
            <a:r>
              <a:rPr lang="en-GB" dirty="0" smtClean="0"/>
              <a:t>.</a:t>
            </a:r>
          </a:p>
          <a:p>
            <a:pPr lvl="1">
              <a:defRPr/>
            </a:pPr>
            <a:endParaRPr lang="en-GB" sz="3200" b="0" dirty="0">
              <a:solidFill>
                <a:srgbClr val="C00000"/>
              </a:solidFill>
            </a:endParaRPr>
          </a:p>
        </p:txBody>
      </p:sp>
      <p:sp>
        <p:nvSpPr>
          <p:cNvPr id="31748" name="Slide Number Placeholder 7"/>
          <p:cNvSpPr>
            <a:spLocks noGrp="1"/>
          </p:cNvSpPr>
          <p:nvPr>
            <p:ph type="sldNum" sz="quarter" idx="12"/>
          </p:nvPr>
        </p:nvSpPr>
        <p:spPr>
          <a:noFill/>
        </p:spPr>
        <p:txBody>
          <a:bodyP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pPr eaLnBrk="1" hangingPunct="1"/>
            <a:fld id="{6CBA35E8-056C-4DCC-8D21-4389AF005A90}" type="slidenum">
              <a:rPr lang="en-GB" altLang="en-US" sz="1400" b="0" smtClean="0">
                <a:solidFill>
                  <a:schemeClr val="tx1"/>
                </a:solidFill>
                <a:latin typeface="Arial" pitchFamily="34" charset="0"/>
              </a:rPr>
              <a:pPr eaLnBrk="1" hangingPunct="1"/>
              <a:t>32</a:t>
            </a:fld>
            <a:endParaRPr lang="en-GB" altLang="en-US" sz="1400" b="0" smtClean="0">
              <a:solidFill>
                <a:schemeClr val="tx1"/>
              </a:solidFill>
              <a:latin typeface="Arial" pitchFamily="34" charset="0"/>
            </a:endParaRPr>
          </a:p>
        </p:txBody>
      </p:sp>
    </p:spTree>
    <p:extLst>
      <p:ext uri="{BB962C8B-B14F-4D97-AF65-F5344CB8AC3E}">
        <p14:creationId xmlns:p14="http://schemas.microsoft.com/office/powerpoint/2010/main" val="11576226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395288" y="1268413"/>
            <a:ext cx="8229600" cy="720725"/>
          </a:xfrm>
        </p:spPr>
        <p:txBody>
          <a:bodyPr/>
          <a:lstStyle/>
          <a:p>
            <a:pPr algn="ctr"/>
            <a:r>
              <a:rPr lang="it-IT" altLang="en-US" sz="2200" smtClean="0"/>
              <a:t>Water in the new MFF 2014-2020</a:t>
            </a:r>
            <a:endParaRPr lang="en-GB" altLang="en-US" sz="2200" smtClean="0"/>
          </a:p>
        </p:txBody>
      </p:sp>
      <p:sp>
        <p:nvSpPr>
          <p:cNvPr id="3" name="Content Placeholder 2"/>
          <p:cNvSpPr>
            <a:spLocks noGrp="1"/>
          </p:cNvSpPr>
          <p:nvPr>
            <p:ph idx="1"/>
          </p:nvPr>
        </p:nvSpPr>
        <p:spPr>
          <a:xfrm>
            <a:off x="457200" y="1989138"/>
            <a:ext cx="8229600" cy="4464050"/>
          </a:xfrm>
        </p:spPr>
        <p:txBody>
          <a:bodyPr/>
          <a:lstStyle/>
          <a:p>
            <a:pPr>
              <a:lnSpc>
                <a:spcPts val="3000"/>
              </a:lnSpc>
              <a:buClrTx/>
              <a:buFont typeface="+mj-lt"/>
              <a:buAutoNum type="arabicPeriod"/>
              <a:defRPr/>
            </a:pPr>
            <a:r>
              <a:rPr lang="en-GB" sz="1800" b="1" i="0" dirty="0"/>
              <a:t>Water and natural resources management </a:t>
            </a:r>
            <a:r>
              <a:rPr lang="en-GB" sz="1800" b="1" i="0" dirty="0" smtClean="0"/>
              <a:t>is focal sector in </a:t>
            </a:r>
            <a:r>
              <a:rPr lang="en-GB" sz="1800" b="1" i="0" dirty="0" smtClean="0">
                <a:solidFill>
                  <a:srgbClr val="A50021"/>
                </a:solidFill>
              </a:rPr>
              <a:t>19</a:t>
            </a:r>
            <a:r>
              <a:rPr lang="en-GB" sz="1800" b="1" i="0" dirty="0" smtClean="0"/>
              <a:t> </a:t>
            </a:r>
            <a:r>
              <a:rPr lang="en-GB" sz="1800" b="1" i="0" dirty="0">
                <a:solidFill>
                  <a:srgbClr val="A50021"/>
                </a:solidFill>
              </a:rPr>
              <a:t>national indicative programmes </a:t>
            </a:r>
            <a:r>
              <a:rPr lang="en-GB" sz="1800" i="0" dirty="0"/>
              <a:t>(</a:t>
            </a:r>
            <a:r>
              <a:rPr lang="en-GB" sz="1800" i="0" dirty="0" err="1"/>
              <a:t>tbc</a:t>
            </a:r>
            <a:r>
              <a:rPr lang="en-GB" sz="1800" i="0" dirty="0" smtClean="0"/>
              <a:t>):</a:t>
            </a:r>
            <a:endParaRPr lang="en-GB" sz="1800" i="0" dirty="0"/>
          </a:p>
          <a:p>
            <a:pPr marL="561975" lvl="1" indent="0">
              <a:lnSpc>
                <a:spcPts val="3000"/>
              </a:lnSpc>
              <a:buFontTx/>
              <a:buNone/>
              <a:defRPr/>
            </a:pPr>
            <a:r>
              <a:rPr lang="en-GB" sz="1800" b="0" dirty="0"/>
              <a:t>Egypt</a:t>
            </a:r>
            <a:r>
              <a:rPr lang="fr-BE" sz="1800" b="0" dirty="0"/>
              <a:t>, Palestine, </a:t>
            </a:r>
            <a:r>
              <a:rPr lang="en-GB" sz="1800" b="0" dirty="0" smtClean="0"/>
              <a:t>Yemen, Bolivia, Uzbekistan</a:t>
            </a:r>
            <a:r>
              <a:rPr lang="fr-BE" sz="1800" b="0" dirty="0" smtClean="0"/>
              <a:t>, </a:t>
            </a:r>
            <a:r>
              <a:rPr lang="en-GB" sz="1800" b="0" dirty="0"/>
              <a:t>Guinea</a:t>
            </a:r>
            <a:r>
              <a:rPr lang="fr-BE" sz="1800" b="0" dirty="0"/>
              <a:t> Conakry, </a:t>
            </a:r>
            <a:r>
              <a:rPr lang="en-GB" sz="1800" b="0" dirty="0"/>
              <a:t>Senegal</a:t>
            </a:r>
            <a:r>
              <a:rPr lang="fr-BE" sz="1800" b="0" dirty="0"/>
              <a:t>, </a:t>
            </a:r>
            <a:r>
              <a:rPr lang="fr-BE" sz="1800" b="0" dirty="0" smtClean="0"/>
              <a:t>Ghana, Sao </a:t>
            </a:r>
            <a:r>
              <a:rPr lang="fr-BE" sz="1800" b="0" dirty="0"/>
              <a:t>Tome &amp; Principe, Djibouti, Angola, Lesotho, </a:t>
            </a:r>
            <a:r>
              <a:rPr lang="en-GB" sz="1800" b="0" dirty="0"/>
              <a:t>Mauritius</a:t>
            </a:r>
            <a:r>
              <a:rPr lang="fr-BE" sz="1800" b="0" dirty="0"/>
              <a:t>, Cook </a:t>
            </a:r>
            <a:r>
              <a:rPr lang="en-GB" sz="1800" b="0" dirty="0"/>
              <a:t>Islands</a:t>
            </a:r>
            <a:r>
              <a:rPr lang="fr-BE" sz="1800" b="0" dirty="0"/>
              <a:t>, Papua New </a:t>
            </a:r>
            <a:r>
              <a:rPr lang="en-GB" sz="1800" b="0" dirty="0"/>
              <a:t>Guinea</a:t>
            </a:r>
            <a:r>
              <a:rPr lang="fr-BE" sz="1800" b="0" dirty="0"/>
              <a:t>, Samoa, </a:t>
            </a:r>
            <a:r>
              <a:rPr lang="en-GB" sz="1800" b="0" dirty="0"/>
              <a:t>Solomon</a:t>
            </a:r>
            <a:r>
              <a:rPr lang="fr-BE" sz="1800" b="0" dirty="0"/>
              <a:t> </a:t>
            </a:r>
            <a:r>
              <a:rPr lang="en-GB" sz="1800" b="0" dirty="0"/>
              <a:t>Islands</a:t>
            </a:r>
            <a:r>
              <a:rPr lang="fr-BE" sz="1800" b="0" dirty="0"/>
              <a:t>, </a:t>
            </a:r>
            <a:r>
              <a:rPr lang="fr-BE" sz="1800" b="0" dirty="0" smtClean="0"/>
              <a:t>Tuvalu, Kiribati.</a:t>
            </a:r>
          </a:p>
          <a:p>
            <a:pPr marL="504825">
              <a:lnSpc>
                <a:spcPts val="3000"/>
              </a:lnSpc>
              <a:buClrTx/>
              <a:buFont typeface="+mj-lt"/>
              <a:buAutoNum type="arabicPeriod"/>
              <a:defRPr/>
            </a:pPr>
            <a:r>
              <a:rPr lang="en-GB" sz="1800" b="1" i="0" dirty="0" smtClean="0">
                <a:solidFill>
                  <a:srgbClr val="9A0000"/>
                </a:solidFill>
              </a:rPr>
              <a:t>Regional</a:t>
            </a:r>
            <a:r>
              <a:rPr lang="fr-BE" sz="1800" b="1" i="0" dirty="0" smtClean="0">
                <a:solidFill>
                  <a:srgbClr val="9A0000"/>
                </a:solidFill>
              </a:rPr>
              <a:t> Programmes</a:t>
            </a:r>
            <a:r>
              <a:rPr lang="fr-BE" sz="1800" b="1" i="0" dirty="0" smtClean="0"/>
              <a:t>: </a:t>
            </a:r>
            <a:r>
              <a:rPr lang="en-GB" sz="1800" i="0" dirty="0" smtClean="0"/>
              <a:t>Neighbourhood</a:t>
            </a:r>
            <a:r>
              <a:rPr lang="fr-BE" sz="1800" i="0" dirty="0" smtClean="0"/>
              <a:t> East and South, Central  </a:t>
            </a:r>
            <a:r>
              <a:rPr lang="en-GB" sz="1800" i="0" dirty="0" smtClean="0"/>
              <a:t>Asia, </a:t>
            </a:r>
            <a:r>
              <a:rPr lang="fr-BE" sz="1800" i="0" dirty="0" smtClean="0"/>
              <a:t>East </a:t>
            </a:r>
            <a:r>
              <a:rPr lang="en-GB" sz="1800" i="0" dirty="0" smtClean="0"/>
              <a:t>Africa (</a:t>
            </a:r>
            <a:r>
              <a:rPr lang="en-GB" sz="1800" i="0" dirty="0" err="1" smtClean="0"/>
              <a:t>tbc</a:t>
            </a:r>
            <a:r>
              <a:rPr lang="en-GB" sz="1800" i="0" dirty="0" smtClean="0"/>
              <a:t>)</a:t>
            </a:r>
          </a:p>
          <a:p>
            <a:pPr marL="504825">
              <a:lnSpc>
                <a:spcPts val="3000"/>
              </a:lnSpc>
              <a:buClrTx/>
              <a:buFont typeface="+mj-lt"/>
              <a:buAutoNum type="arabicPeriod"/>
              <a:defRPr/>
            </a:pPr>
            <a:r>
              <a:rPr lang="en-GB" sz="1800" b="1" i="0" dirty="0" smtClean="0">
                <a:solidFill>
                  <a:srgbClr val="9A0000"/>
                </a:solidFill>
              </a:rPr>
              <a:t>Global </a:t>
            </a:r>
            <a:r>
              <a:rPr lang="en-GB" sz="1800" b="1" i="0" dirty="0">
                <a:solidFill>
                  <a:srgbClr val="9A0000"/>
                </a:solidFill>
              </a:rPr>
              <a:t>Public Goods and Challenges </a:t>
            </a:r>
            <a:r>
              <a:rPr lang="en-GB" sz="1800" b="1" i="0" dirty="0"/>
              <a:t>(GPGC): </a:t>
            </a:r>
            <a:r>
              <a:rPr lang="en-GB" sz="1800" i="0" dirty="0"/>
              <a:t>Objective is to highlight the water's leverage effect on economic sectors e.g. environment, cross-border cooperation etc. (</a:t>
            </a:r>
            <a:r>
              <a:rPr lang="en-GB" sz="1800" i="0" dirty="0" err="1"/>
              <a:t>tbc</a:t>
            </a:r>
            <a:r>
              <a:rPr lang="en-GB" sz="1800" i="0" dirty="0"/>
              <a:t>).</a:t>
            </a:r>
          </a:p>
          <a:p>
            <a:pPr>
              <a:defRPr/>
            </a:pPr>
            <a:endParaRPr lang="en-GB" dirty="0"/>
          </a:p>
        </p:txBody>
      </p:sp>
      <p:sp>
        <p:nvSpPr>
          <p:cNvPr id="32772" name="Slide Number Placeholder 3"/>
          <p:cNvSpPr>
            <a:spLocks noGrp="1"/>
          </p:cNvSpPr>
          <p:nvPr>
            <p:ph type="sldNum" sz="quarter" idx="12"/>
          </p:nvPr>
        </p:nvSpPr>
        <p:spPr>
          <a:noFill/>
        </p:spPr>
        <p:txBody>
          <a:bodyP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pPr eaLnBrk="1" hangingPunct="1"/>
            <a:fld id="{955099FA-B2E5-46B3-BDEA-49B1975D3AEE}" type="slidenum">
              <a:rPr lang="en-GB" altLang="en-US" sz="1400" b="0" smtClean="0">
                <a:solidFill>
                  <a:schemeClr val="tx1"/>
                </a:solidFill>
                <a:latin typeface="Arial" pitchFamily="34" charset="0"/>
              </a:rPr>
              <a:pPr eaLnBrk="1" hangingPunct="1"/>
              <a:t>33</a:t>
            </a:fld>
            <a:endParaRPr lang="en-GB" altLang="en-US" sz="1400" b="0" smtClean="0">
              <a:solidFill>
                <a:schemeClr val="tx1"/>
              </a:solidFill>
              <a:latin typeface="Arial" pitchFamily="34" charset="0"/>
            </a:endParaRPr>
          </a:p>
        </p:txBody>
      </p:sp>
    </p:spTree>
    <p:extLst>
      <p:ext uri="{BB962C8B-B14F-4D97-AF65-F5344CB8AC3E}">
        <p14:creationId xmlns:p14="http://schemas.microsoft.com/office/powerpoint/2010/main" val="11572171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a:xfrm>
            <a:off x="395288" y="1268413"/>
            <a:ext cx="8229600" cy="647700"/>
          </a:xfrm>
        </p:spPr>
        <p:txBody>
          <a:bodyPr/>
          <a:lstStyle/>
          <a:p>
            <a:pPr algn="ctr"/>
            <a:r>
              <a:rPr lang="en-GB" altLang="en-US" smtClean="0">
                <a:solidFill>
                  <a:srgbClr val="9A0000"/>
                </a:solidFill>
              </a:rPr>
              <a:t>Thank you for your attention</a:t>
            </a:r>
          </a:p>
        </p:txBody>
      </p:sp>
      <p:sp>
        <p:nvSpPr>
          <p:cNvPr id="33796" name="Slide Number Placeholder 4"/>
          <p:cNvSpPr>
            <a:spLocks noGrp="1"/>
          </p:cNvSpPr>
          <p:nvPr>
            <p:ph type="sldNum" sz="quarter" idx="12"/>
          </p:nvPr>
        </p:nvSpPr>
        <p:spPr>
          <a:noFill/>
        </p:spPr>
        <p:txBody>
          <a:bodyP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pPr eaLnBrk="1" hangingPunct="1"/>
            <a:fld id="{106B6FC7-BD1D-46AE-A065-D95FA06E1856}" type="slidenum">
              <a:rPr lang="en-GB" altLang="en-US" sz="1400" b="0" smtClean="0">
                <a:solidFill>
                  <a:schemeClr val="tx1"/>
                </a:solidFill>
                <a:latin typeface="Arial" pitchFamily="34" charset="0"/>
              </a:rPr>
              <a:pPr eaLnBrk="1" hangingPunct="1"/>
              <a:t>34</a:t>
            </a:fld>
            <a:endParaRPr lang="en-GB" altLang="en-US" sz="1400" b="0" smtClean="0">
              <a:solidFill>
                <a:schemeClr val="tx1"/>
              </a:solidFill>
              <a:latin typeface="Arial" pitchFamily="34" charset="0"/>
            </a:endParaRPr>
          </a:p>
        </p:txBody>
      </p:sp>
      <p:pic>
        <p:nvPicPr>
          <p:cNvPr id="33795" name="Picture 2" descr="http://afrilingual.files.wordpress.com/2011/05/akosombo.jpg">
            <a:hlinkClick r:id="rId3"/>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835150" y="2349500"/>
            <a:ext cx="5757863" cy="4164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811721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4"/>
          <p:cNvSpPr>
            <a:spLocks noGrp="1"/>
          </p:cNvSpPr>
          <p:nvPr>
            <p:ph type="title"/>
          </p:nvPr>
        </p:nvSpPr>
        <p:spPr/>
        <p:txBody>
          <a:bodyPr/>
          <a:lstStyle/>
          <a:p>
            <a:pPr algn="ctr"/>
            <a:r>
              <a:rPr lang="en-GB" altLang="en-US" smtClean="0"/>
              <a:t>The world challenge</a:t>
            </a:r>
            <a:endParaRPr lang="en-GB" altLang="en-US" sz="2000" b="0" smtClean="0"/>
          </a:p>
        </p:txBody>
      </p:sp>
      <p:sp>
        <p:nvSpPr>
          <p:cNvPr id="6147" name="Content Placeholder 5"/>
          <p:cNvSpPr>
            <a:spLocks noGrp="1"/>
          </p:cNvSpPr>
          <p:nvPr>
            <p:ph idx="1"/>
          </p:nvPr>
        </p:nvSpPr>
        <p:spPr/>
        <p:txBody>
          <a:bodyPr/>
          <a:lstStyle/>
          <a:p>
            <a:endParaRPr lang="en-GB" altLang="en-US" i="0" smtClean="0">
              <a:latin typeface="MetaCorr"/>
            </a:endParaRPr>
          </a:p>
          <a:p>
            <a:r>
              <a:rPr lang="en-GB" altLang="en-US" i="0" smtClean="0">
                <a:latin typeface="MetaCorr"/>
              </a:rPr>
              <a:t>…Over </a:t>
            </a:r>
            <a:r>
              <a:rPr lang="en-GB" altLang="en-US" i="0" smtClean="0">
                <a:solidFill>
                  <a:srgbClr val="9A0000"/>
                </a:solidFill>
                <a:latin typeface="MetaCorr"/>
              </a:rPr>
              <a:t>780 million </a:t>
            </a:r>
            <a:r>
              <a:rPr lang="en-GB" altLang="en-US" i="0" smtClean="0">
                <a:latin typeface="MetaCorr"/>
              </a:rPr>
              <a:t>people are still without access</a:t>
            </a:r>
          </a:p>
          <a:p>
            <a:r>
              <a:rPr lang="en-GB" altLang="en-US" i="0" smtClean="0">
                <a:latin typeface="MetaCorr"/>
              </a:rPr>
              <a:t>to improved sources of drinking water and </a:t>
            </a:r>
            <a:r>
              <a:rPr lang="en-GB" altLang="en-US" i="0" smtClean="0">
                <a:solidFill>
                  <a:srgbClr val="9A0000"/>
                </a:solidFill>
                <a:latin typeface="MetaCorr"/>
              </a:rPr>
              <a:t>2.5 billion </a:t>
            </a:r>
            <a:r>
              <a:rPr lang="en-GB" altLang="en-US" i="0" smtClean="0">
                <a:latin typeface="MetaCorr"/>
              </a:rPr>
              <a:t>lack improved sanitation*.</a:t>
            </a:r>
          </a:p>
          <a:p>
            <a:endParaRPr lang="en-GB" altLang="en-US" i="0" smtClean="0">
              <a:latin typeface="MetaCorr"/>
            </a:endParaRPr>
          </a:p>
          <a:p>
            <a:r>
              <a:rPr lang="en-GB" altLang="en-US" sz="2000" smtClean="0"/>
              <a:t>* "Progress on drinking water and sanitation" WHO/ Unicef report 2012</a:t>
            </a:r>
            <a:r>
              <a:rPr lang="en-GB" altLang="en-US" smtClean="0"/>
              <a:t>.</a:t>
            </a:r>
            <a:endParaRPr lang="en-GB" altLang="en-US" i="0" smtClean="0">
              <a:latin typeface="MetaCorr"/>
            </a:endParaRPr>
          </a:p>
        </p:txBody>
      </p:sp>
      <p:sp>
        <p:nvSpPr>
          <p:cNvPr id="6148" name="Slide Number Placeholder 2"/>
          <p:cNvSpPr>
            <a:spLocks noGrp="1"/>
          </p:cNvSpPr>
          <p:nvPr>
            <p:ph type="sldNum" sz="quarter" idx="12"/>
          </p:nvPr>
        </p:nvSpPr>
        <p:spPr>
          <a:noFill/>
        </p:spPr>
        <p:txBody>
          <a:bodyP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pPr eaLnBrk="1" hangingPunct="1"/>
            <a:fld id="{49327AA8-D967-4DE7-A93B-BD0905601855}" type="slidenum">
              <a:rPr lang="en-GB" altLang="en-US" sz="1400" b="0" smtClean="0">
                <a:solidFill>
                  <a:schemeClr val="tx1"/>
                </a:solidFill>
                <a:latin typeface="Arial" pitchFamily="34" charset="0"/>
              </a:rPr>
              <a:pPr eaLnBrk="1" hangingPunct="1"/>
              <a:t>4</a:t>
            </a:fld>
            <a:endParaRPr lang="en-GB" altLang="en-US" sz="1400" b="0" smtClean="0">
              <a:solidFill>
                <a:schemeClr val="tx1"/>
              </a:solidFill>
              <a:latin typeface="Arial" pitchFamily="34" charset="0"/>
            </a:endParaRPr>
          </a:p>
        </p:txBody>
      </p:sp>
    </p:spTree>
    <p:extLst>
      <p:ext uri="{BB962C8B-B14F-4D97-AF65-F5344CB8AC3E}">
        <p14:creationId xmlns:p14="http://schemas.microsoft.com/office/powerpoint/2010/main" val="32438053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836738" y="-674688"/>
            <a:ext cx="8980488" cy="98647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172" name="Slide Number Placeholder 2"/>
          <p:cNvSpPr>
            <a:spLocks noGrp="1"/>
          </p:cNvSpPr>
          <p:nvPr>
            <p:ph type="sldNum" sz="quarter" idx="12"/>
          </p:nvPr>
        </p:nvSpPr>
        <p:spPr>
          <a:noFill/>
        </p:spPr>
        <p:txBody>
          <a:bodyP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pPr eaLnBrk="1" hangingPunct="1"/>
            <a:fld id="{CD0DCC30-0F57-41FA-9CE1-DFE8B89C4026}" type="slidenum">
              <a:rPr lang="en-GB" altLang="en-US" sz="1400" b="0" smtClean="0">
                <a:solidFill>
                  <a:schemeClr val="tx1"/>
                </a:solidFill>
                <a:latin typeface="Arial" pitchFamily="34" charset="0"/>
              </a:rPr>
              <a:pPr eaLnBrk="1" hangingPunct="1"/>
              <a:t>5</a:t>
            </a:fld>
            <a:endParaRPr lang="en-GB" altLang="en-US" sz="1400" b="0" smtClean="0">
              <a:solidFill>
                <a:schemeClr val="tx1"/>
              </a:solidFill>
              <a:latin typeface="Arial" pitchFamily="34" charset="0"/>
            </a:endParaRPr>
          </a:p>
        </p:txBody>
      </p:sp>
      <p:sp>
        <p:nvSpPr>
          <p:cNvPr id="7171" name="Content Placeholder 14"/>
          <p:cNvSpPr>
            <a:spLocks noGrp="1"/>
          </p:cNvSpPr>
          <p:nvPr>
            <p:ph sz="quarter" idx="4294967295"/>
          </p:nvPr>
        </p:nvSpPr>
        <p:spPr>
          <a:xfrm>
            <a:off x="3995738" y="2174875"/>
            <a:ext cx="5148262" cy="3951288"/>
          </a:xfrm>
        </p:spPr>
        <p:txBody>
          <a:bodyPr/>
          <a:lstStyle/>
          <a:p>
            <a:endParaRPr lang="en-GB" altLang="en-US" dirty="0" smtClean="0"/>
          </a:p>
          <a:p>
            <a:endParaRPr lang="en-GB" altLang="en-US" dirty="0" smtClean="0"/>
          </a:p>
          <a:p>
            <a:r>
              <a:rPr lang="en-GB" altLang="en-US" sz="3600" b="1" dirty="0" smtClean="0"/>
              <a:t>2004-2013</a:t>
            </a:r>
          </a:p>
          <a:p>
            <a:r>
              <a:rPr lang="en-GB" altLang="en-US" sz="3600" b="1" dirty="0" smtClean="0">
                <a:solidFill>
                  <a:srgbClr val="9A0000"/>
                </a:solidFill>
              </a:rPr>
              <a:t>Past and present</a:t>
            </a:r>
          </a:p>
          <a:p>
            <a:r>
              <a:rPr lang="en-GB" altLang="en-US" b="1" dirty="0" smtClean="0">
                <a:solidFill>
                  <a:srgbClr val="9A0000"/>
                </a:solidFill>
              </a:rPr>
              <a:t>What we have been doing</a:t>
            </a:r>
          </a:p>
        </p:txBody>
      </p:sp>
    </p:spTree>
    <p:extLst>
      <p:ext uri="{BB962C8B-B14F-4D97-AF65-F5344CB8AC3E}">
        <p14:creationId xmlns:p14="http://schemas.microsoft.com/office/powerpoint/2010/main" val="375631264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395288" y="1341438"/>
            <a:ext cx="8229600" cy="431800"/>
          </a:xfrm>
        </p:spPr>
        <p:txBody>
          <a:bodyPr>
            <a:normAutofit fontScale="90000"/>
          </a:bodyPr>
          <a:lstStyle/>
          <a:p>
            <a:pPr indent="0" eaLnBrk="1" hangingPunct="1">
              <a:defRPr/>
            </a:pPr>
            <a:r>
              <a:rPr lang="en-GB" altLang="en-US" sz="2400" dirty="0" smtClean="0"/>
              <a:t>	Water policy framework and Initiatives</a:t>
            </a:r>
          </a:p>
        </p:txBody>
      </p:sp>
      <p:sp>
        <p:nvSpPr>
          <p:cNvPr id="4" name="Content Placeholder 3"/>
          <p:cNvSpPr>
            <a:spLocks noGrp="1"/>
          </p:cNvSpPr>
          <p:nvPr>
            <p:ph idx="1"/>
          </p:nvPr>
        </p:nvSpPr>
        <p:spPr>
          <a:xfrm>
            <a:off x="468313" y="2205038"/>
            <a:ext cx="8229600" cy="3744912"/>
          </a:xfrm>
        </p:spPr>
        <p:txBody>
          <a:bodyPr/>
          <a:lstStyle/>
          <a:p>
            <a:pPr marL="180975" indent="-180975">
              <a:lnSpc>
                <a:spcPct val="150000"/>
              </a:lnSpc>
              <a:spcBef>
                <a:spcPts val="600"/>
              </a:spcBef>
              <a:spcAft>
                <a:spcPts val="600"/>
              </a:spcAft>
              <a:buClrTx/>
              <a:buFont typeface="Times" pitchFamily="18" charset="0"/>
              <a:buChar char="•"/>
              <a:defRPr/>
            </a:pPr>
            <a:r>
              <a:rPr lang="en-GB" altLang="en-US" sz="1800" b="1" i="0" dirty="0" smtClean="0">
                <a:solidFill>
                  <a:srgbClr val="103C72"/>
                </a:solidFill>
              </a:rPr>
              <a:t>2000: </a:t>
            </a:r>
            <a:r>
              <a:rPr lang="en-GB" altLang="en-US" sz="1800" b="1" i="0" dirty="0" smtClean="0">
                <a:solidFill>
                  <a:srgbClr val="A50021"/>
                </a:solidFill>
              </a:rPr>
              <a:t>Millennium Development Goals </a:t>
            </a:r>
            <a:r>
              <a:rPr lang="en-GB" altLang="en-US" sz="1800" b="1" i="0" dirty="0" smtClean="0">
                <a:solidFill>
                  <a:srgbClr val="103C72"/>
                </a:solidFill>
              </a:rPr>
              <a:t>(MDGs)</a:t>
            </a:r>
          </a:p>
          <a:p>
            <a:pPr marL="180975" indent="-180975">
              <a:lnSpc>
                <a:spcPct val="150000"/>
              </a:lnSpc>
              <a:spcBef>
                <a:spcPts val="600"/>
              </a:spcBef>
              <a:spcAft>
                <a:spcPts val="600"/>
              </a:spcAft>
              <a:buClrTx/>
              <a:buFont typeface="Times" pitchFamily="18" charset="0"/>
              <a:buChar char="•"/>
              <a:defRPr/>
            </a:pPr>
            <a:r>
              <a:rPr lang="en-GB" altLang="en-US" sz="1800" b="1" i="0" dirty="0" smtClean="0">
                <a:solidFill>
                  <a:srgbClr val="103C72"/>
                </a:solidFill>
              </a:rPr>
              <a:t>2002: </a:t>
            </a:r>
            <a:r>
              <a:rPr lang="en-GB" altLang="en-US" sz="1800" b="1" i="0" dirty="0" smtClean="0">
                <a:solidFill>
                  <a:srgbClr val="A50021"/>
                </a:solidFill>
              </a:rPr>
              <a:t>Commission's Communication </a:t>
            </a:r>
            <a:r>
              <a:rPr lang="en-GB" altLang="en-US" sz="1800" b="1" i="0" dirty="0" smtClean="0">
                <a:solidFill>
                  <a:srgbClr val="103C72"/>
                </a:solidFill>
              </a:rPr>
              <a:t>Water management in developing countries, Policy and Priorities </a:t>
            </a:r>
          </a:p>
          <a:p>
            <a:pPr marL="180975" indent="-180975">
              <a:lnSpc>
                <a:spcPct val="150000"/>
              </a:lnSpc>
              <a:spcBef>
                <a:spcPts val="600"/>
              </a:spcBef>
              <a:spcAft>
                <a:spcPts val="600"/>
              </a:spcAft>
              <a:buClrTx/>
              <a:buFont typeface="Times" pitchFamily="18" charset="0"/>
              <a:buChar char="•"/>
              <a:defRPr/>
            </a:pPr>
            <a:r>
              <a:rPr lang="fr-BE" altLang="en-US" sz="1800" b="1" i="0" dirty="0" smtClean="0">
                <a:solidFill>
                  <a:srgbClr val="103C72"/>
                </a:solidFill>
              </a:rPr>
              <a:t>2002: </a:t>
            </a:r>
            <a:r>
              <a:rPr lang="fr-BE" altLang="en-US" sz="1800" b="1" i="0" dirty="0" smtClean="0">
                <a:solidFill>
                  <a:srgbClr val="A50021"/>
                </a:solidFill>
              </a:rPr>
              <a:t>EU Water Initiative </a:t>
            </a:r>
            <a:r>
              <a:rPr lang="fr-BE" altLang="en-US" sz="1800" b="1" i="0" dirty="0" smtClean="0">
                <a:solidFill>
                  <a:srgbClr val="103C72"/>
                </a:solidFill>
              </a:rPr>
              <a:t>(Johannesburg); </a:t>
            </a:r>
            <a:r>
              <a:rPr lang="en-GB" altLang="en-US" sz="1800" b="1" i="0" dirty="0" smtClean="0">
                <a:solidFill>
                  <a:srgbClr val="103C72"/>
                </a:solidFill>
              </a:rPr>
              <a:t>with four regional components (Africa, EECCA, LA, MEDA).</a:t>
            </a:r>
          </a:p>
          <a:p>
            <a:pPr marL="180975" indent="-180975">
              <a:lnSpc>
                <a:spcPct val="150000"/>
              </a:lnSpc>
              <a:spcBef>
                <a:spcPts val="600"/>
              </a:spcBef>
              <a:spcAft>
                <a:spcPts val="600"/>
              </a:spcAft>
              <a:buClrTx/>
              <a:buFont typeface="Times" pitchFamily="18" charset="0"/>
              <a:buChar char="•"/>
              <a:defRPr/>
            </a:pPr>
            <a:r>
              <a:rPr lang="fr-BE" altLang="en-US" sz="1800" b="1" i="0" dirty="0" smtClean="0">
                <a:solidFill>
                  <a:srgbClr val="103C72"/>
                </a:solidFill>
              </a:rPr>
              <a:t>2004: </a:t>
            </a:r>
            <a:r>
              <a:rPr lang="fr-BE" altLang="en-US" sz="1800" b="1" i="0" dirty="0" smtClean="0">
                <a:solidFill>
                  <a:srgbClr val="A50021"/>
                </a:solidFill>
              </a:rPr>
              <a:t>ACP-EU Water </a:t>
            </a:r>
            <a:r>
              <a:rPr lang="en-GB" altLang="en-US" sz="1800" b="1" i="0" dirty="0" smtClean="0">
                <a:solidFill>
                  <a:srgbClr val="A50021"/>
                </a:solidFill>
              </a:rPr>
              <a:t>Facility</a:t>
            </a:r>
            <a:r>
              <a:rPr lang="fr-BE" altLang="en-US" sz="1800" b="1" i="0" dirty="0" smtClean="0">
                <a:solidFill>
                  <a:srgbClr val="A50021"/>
                </a:solidFill>
              </a:rPr>
              <a:t> </a:t>
            </a:r>
            <a:r>
              <a:rPr lang="fr-BE" altLang="en-US" sz="1800" b="1" i="0" dirty="0" smtClean="0">
                <a:solidFill>
                  <a:srgbClr val="103C72"/>
                </a:solidFill>
              </a:rPr>
              <a:t>(712M€, 2004-2013)</a:t>
            </a:r>
          </a:p>
          <a:p>
            <a:pPr marL="180975" indent="-180975">
              <a:lnSpc>
                <a:spcPct val="150000"/>
              </a:lnSpc>
              <a:spcBef>
                <a:spcPts val="600"/>
              </a:spcBef>
              <a:spcAft>
                <a:spcPts val="600"/>
              </a:spcAft>
              <a:buClrTx/>
              <a:buFont typeface="Times" pitchFamily="18" charset="0"/>
              <a:buChar char="•"/>
              <a:defRPr/>
            </a:pPr>
            <a:r>
              <a:rPr lang="fr-BE" altLang="en-US" sz="1800" b="1" i="0" dirty="0" smtClean="0">
                <a:solidFill>
                  <a:srgbClr val="103C72"/>
                </a:solidFill>
              </a:rPr>
              <a:t>2010: </a:t>
            </a:r>
            <a:r>
              <a:rPr lang="fr-BE" altLang="en-US" sz="1800" b="1" i="0" dirty="0" smtClean="0">
                <a:solidFill>
                  <a:srgbClr val="A50021"/>
                </a:solidFill>
              </a:rPr>
              <a:t>MDG Initiative </a:t>
            </a:r>
            <a:r>
              <a:rPr lang="fr-BE" altLang="en-US" sz="1800" b="1" i="0" dirty="0" smtClean="0">
                <a:solidFill>
                  <a:srgbClr val="103C72"/>
                </a:solidFill>
              </a:rPr>
              <a:t>(266M€ for MDG7 in ACP countries)</a:t>
            </a:r>
            <a:endParaRPr lang="en-GB" altLang="en-US" sz="1800" i="0" dirty="0" smtClean="0">
              <a:solidFill>
                <a:srgbClr val="103C72"/>
              </a:solidFill>
            </a:endParaRPr>
          </a:p>
          <a:p>
            <a:pPr eaLnBrk="1" hangingPunct="1">
              <a:defRPr/>
            </a:pPr>
            <a:endParaRPr lang="en-GB" i="0" dirty="0" smtClean="0"/>
          </a:p>
        </p:txBody>
      </p:sp>
      <p:sp>
        <p:nvSpPr>
          <p:cNvPr id="10244" name="Slide Number Placeholder 2"/>
          <p:cNvSpPr>
            <a:spLocks noGrp="1"/>
          </p:cNvSpPr>
          <p:nvPr>
            <p:ph type="sldNum" sz="quarter" idx="12"/>
          </p:nvPr>
        </p:nvSpPr>
        <p:spPr>
          <a:noFill/>
        </p:spPr>
        <p:txBody>
          <a:bodyP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pPr eaLnBrk="1" hangingPunct="1"/>
            <a:fld id="{246B516C-A12A-4A00-B17A-E3D1DFF2B490}" type="slidenum">
              <a:rPr lang="en-GB" altLang="en-US" sz="1400" b="0" smtClean="0">
                <a:solidFill>
                  <a:schemeClr val="tx1"/>
                </a:solidFill>
                <a:latin typeface="Arial" pitchFamily="34" charset="0"/>
              </a:rPr>
              <a:pPr eaLnBrk="1" hangingPunct="1"/>
              <a:t>6</a:t>
            </a:fld>
            <a:endParaRPr lang="en-GB" altLang="en-US" sz="1400" b="0" smtClean="0">
              <a:solidFill>
                <a:schemeClr val="tx1"/>
              </a:solidFill>
              <a:latin typeface="Arial" pitchFamily="34" charset="0"/>
            </a:endParaRPr>
          </a:p>
        </p:txBody>
      </p:sp>
    </p:spTree>
    <p:extLst>
      <p:ext uri="{BB962C8B-B14F-4D97-AF65-F5344CB8AC3E}">
        <p14:creationId xmlns:p14="http://schemas.microsoft.com/office/powerpoint/2010/main" val="146535211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2"/>
          <p:cNvSpPr>
            <a:spLocks noGrp="1"/>
          </p:cNvSpPr>
          <p:nvPr>
            <p:ph type="title"/>
          </p:nvPr>
        </p:nvSpPr>
        <p:spPr>
          <a:xfrm>
            <a:off x="395288" y="1339850"/>
            <a:ext cx="8229600" cy="576263"/>
          </a:xfrm>
        </p:spPr>
        <p:txBody>
          <a:bodyPr/>
          <a:lstStyle/>
          <a:p>
            <a:pPr algn="ctr"/>
            <a:r>
              <a:rPr lang="en-GB" altLang="en-US" sz="2400" b="0" smtClean="0"/>
              <a:t>The EU is part of the international aid framework </a:t>
            </a:r>
            <a:r>
              <a:rPr lang="en-GB" altLang="en-US" sz="2400" b="0" smtClean="0">
                <a:solidFill>
                  <a:srgbClr val="C00000"/>
                </a:solidFill>
              </a:rPr>
              <a:t>Millennium Development Goals</a:t>
            </a:r>
          </a:p>
        </p:txBody>
      </p:sp>
      <p:sp>
        <p:nvSpPr>
          <p:cNvPr id="8196" name="Slide Number Placeholder 2"/>
          <p:cNvSpPr>
            <a:spLocks noGrp="1"/>
          </p:cNvSpPr>
          <p:nvPr>
            <p:ph type="sldNum" sz="quarter" idx="12"/>
          </p:nvPr>
        </p:nvSpPr>
        <p:spPr>
          <a:noFill/>
        </p:spPr>
        <p:txBody>
          <a:bodyP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pPr eaLnBrk="1" hangingPunct="1"/>
            <a:fld id="{E00431AA-039E-4BF5-AB5E-4ADC454568F5}" type="slidenum">
              <a:rPr lang="en-GB" altLang="en-US" sz="1400" b="0" smtClean="0">
                <a:solidFill>
                  <a:schemeClr val="tx1"/>
                </a:solidFill>
                <a:latin typeface="Arial" pitchFamily="34" charset="0"/>
              </a:rPr>
              <a:pPr eaLnBrk="1" hangingPunct="1"/>
              <a:t>7</a:t>
            </a:fld>
            <a:endParaRPr lang="en-GB" altLang="en-US" sz="1400" b="0" smtClean="0">
              <a:solidFill>
                <a:schemeClr val="tx1"/>
              </a:solidFill>
              <a:latin typeface="Arial" pitchFamily="34" charset="0"/>
            </a:endParaRPr>
          </a:p>
        </p:txBody>
      </p:sp>
      <p:grpSp>
        <p:nvGrpSpPr>
          <p:cNvPr id="8195" name="Group 2"/>
          <p:cNvGrpSpPr>
            <a:grpSpLocks/>
          </p:cNvGrpSpPr>
          <p:nvPr/>
        </p:nvGrpSpPr>
        <p:grpSpPr bwMode="auto">
          <a:xfrm>
            <a:off x="1331913" y="2133600"/>
            <a:ext cx="6624637" cy="4430713"/>
            <a:chOff x="192" y="672"/>
            <a:chExt cx="5390" cy="3648"/>
          </a:xfrm>
        </p:grpSpPr>
        <p:pic>
          <p:nvPicPr>
            <p:cNvPr id="8197" name="Picture 3" descr="1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97" y="672"/>
              <a:ext cx="1285" cy="17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8" name="Picture 4" descr="14"/>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536" y="672"/>
              <a:ext cx="1344" cy="17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9" name="Picture 5" descr="15"/>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2928" y="672"/>
              <a:ext cx="1296" cy="17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0" name="Picture 6" descr="16"/>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4275" y="672"/>
              <a:ext cx="1295" cy="1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1" name="Picture 7" descr="17"/>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192" y="2496"/>
              <a:ext cx="1282" cy="1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2" name="Picture 8" descr="18"/>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1536" y="2496"/>
              <a:ext cx="1322" cy="18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3" name="Picture 9" descr="19"/>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2928" y="2496"/>
              <a:ext cx="1303" cy="1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4" name="Picture 10" descr="20"/>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4275" y="2496"/>
              <a:ext cx="1307" cy="1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12223214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4"/>
          <p:cNvSpPr>
            <a:spLocks noGrp="1"/>
          </p:cNvSpPr>
          <p:nvPr>
            <p:ph type="title"/>
          </p:nvPr>
        </p:nvSpPr>
        <p:spPr/>
        <p:txBody>
          <a:bodyPr/>
          <a:lstStyle/>
          <a:p>
            <a:pPr algn="ctr"/>
            <a:r>
              <a:rPr lang="fr-BE" altLang="en-US" sz="2400" smtClean="0"/>
              <a:t>Water and Sanitation  </a:t>
            </a:r>
            <a:br>
              <a:rPr lang="fr-BE" altLang="en-US" sz="2400" smtClean="0"/>
            </a:br>
            <a:r>
              <a:rPr lang="en-GB" altLang="en-US" sz="2400" smtClean="0">
                <a:solidFill>
                  <a:srgbClr val="A50021"/>
                </a:solidFill>
              </a:rPr>
              <a:t>MDG 7: Ensure Environmental Sustainability</a:t>
            </a:r>
            <a:endParaRPr lang="en-GB" altLang="en-US" sz="2400" smtClean="0"/>
          </a:p>
        </p:txBody>
      </p:sp>
      <p:sp>
        <p:nvSpPr>
          <p:cNvPr id="6" name="Content Placeholder 5"/>
          <p:cNvSpPr>
            <a:spLocks noGrp="1"/>
          </p:cNvSpPr>
          <p:nvPr>
            <p:ph idx="1"/>
          </p:nvPr>
        </p:nvSpPr>
        <p:spPr>
          <a:xfrm>
            <a:off x="539750" y="2781300"/>
            <a:ext cx="8229600" cy="3816350"/>
          </a:xfrm>
        </p:spPr>
        <p:txBody>
          <a:bodyPr/>
          <a:lstStyle/>
          <a:p>
            <a:pPr lvl="1">
              <a:buClr>
                <a:srgbClr val="002060"/>
              </a:buClr>
              <a:buFont typeface="Arial" panose="020B0604020202020204" pitchFamily="34" charset="0"/>
              <a:buChar char="•"/>
              <a:defRPr/>
            </a:pPr>
            <a:r>
              <a:rPr lang="en-GB" altLang="en-US" sz="1800" dirty="0">
                <a:solidFill>
                  <a:srgbClr val="9A0000"/>
                </a:solidFill>
              </a:rPr>
              <a:t>Target 10: </a:t>
            </a:r>
            <a:r>
              <a:rPr lang="en-GB" altLang="en-US" sz="1800" dirty="0"/>
              <a:t>Halve, by 2015, the proportion of people without sustainable access to </a:t>
            </a:r>
            <a:r>
              <a:rPr lang="en-GB" altLang="en-US" sz="1800" u="sng" dirty="0"/>
              <a:t>safe drinking water and basic sanitation.</a:t>
            </a:r>
          </a:p>
          <a:p>
            <a:pPr lvl="1">
              <a:buClr>
                <a:srgbClr val="002060"/>
              </a:buClr>
              <a:buFont typeface="Arial" panose="020B0604020202020204" pitchFamily="34" charset="0"/>
              <a:buChar char="•"/>
              <a:defRPr/>
            </a:pPr>
            <a:endParaRPr lang="en-GB" altLang="en-US" sz="1800" u="sng" dirty="0"/>
          </a:p>
          <a:p>
            <a:pPr lvl="1">
              <a:buClr>
                <a:srgbClr val="002060"/>
              </a:buClr>
              <a:defRPr/>
            </a:pPr>
            <a:r>
              <a:rPr lang="en-GB" altLang="en-US" sz="1800" dirty="0">
                <a:solidFill>
                  <a:srgbClr val="9A0000"/>
                </a:solidFill>
              </a:rPr>
              <a:t>Indicator n° 30</a:t>
            </a:r>
            <a:r>
              <a:rPr lang="en-GB" altLang="en-US" sz="1800" dirty="0"/>
              <a:t>. Proportion of population with sustainable access to an improved water source, urban and </a:t>
            </a:r>
            <a:r>
              <a:rPr lang="en-GB" altLang="en-US" sz="1800" dirty="0" smtClean="0"/>
              <a:t>rural</a:t>
            </a:r>
          </a:p>
          <a:p>
            <a:pPr lvl="1">
              <a:buClr>
                <a:srgbClr val="002060"/>
              </a:buClr>
              <a:defRPr/>
            </a:pPr>
            <a:endParaRPr lang="en-GB" altLang="en-US" sz="1800" dirty="0" smtClean="0"/>
          </a:p>
          <a:p>
            <a:pPr lvl="1">
              <a:buClr>
                <a:srgbClr val="002060"/>
              </a:buClr>
              <a:defRPr/>
            </a:pPr>
            <a:r>
              <a:rPr lang="en-GB" altLang="en-US" sz="1800" dirty="0" smtClean="0">
                <a:solidFill>
                  <a:srgbClr val="9A0000"/>
                </a:solidFill>
              </a:rPr>
              <a:t>Indicator </a:t>
            </a:r>
            <a:r>
              <a:rPr lang="en-GB" altLang="en-US" sz="1800" dirty="0">
                <a:solidFill>
                  <a:srgbClr val="9A0000"/>
                </a:solidFill>
              </a:rPr>
              <a:t>n° 31. </a:t>
            </a:r>
            <a:r>
              <a:rPr lang="en-GB" altLang="en-US" sz="1800" dirty="0"/>
              <a:t>Proportion of population with access to improved sanitation, urban and rural</a:t>
            </a:r>
            <a:endParaRPr lang="en-GB" altLang="en-US" sz="1800" dirty="0" smtClean="0"/>
          </a:p>
          <a:p>
            <a:pPr marL="838200" lvl="1" indent="-381000">
              <a:buFontTx/>
              <a:buNone/>
              <a:defRPr/>
            </a:pPr>
            <a:endParaRPr lang="en-GB" altLang="en-US" sz="3600" dirty="0" smtClean="0"/>
          </a:p>
          <a:p>
            <a:pPr>
              <a:defRPr/>
            </a:pPr>
            <a:endParaRPr lang="en-GB" dirty="0"/>
          </a:p>
        </p:txBody>
      </p:sp>
      <p:sp>
        <p:nvSpPr>
          <p:cNvPr id="9220" name="Slide Number Placeholder 2"/>
          <p:cNvSpPr>
            <a:spLocks noGrp="1"/>
          </p:cNvSpPr>
          <p:nvPr>
            <p:ph type="sldNum" sz="quarter" idx="12"/>
          </p:nvPr>
        </p:nvSpPr>
        <p:spPr>
          <a:noFill/>
        </p:spPr>
        <p:txBody>
          <a:bodyP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pPr eaLnBrk="1" hangingPunct="1"/>
            <a:fld id="{9E76A160-807F-4766-8B46-3EBD8D3CB6D1}" type="slidenum">
              <a:rPr lang="en-GB" altLang="en-US" sz="1400" b="0" smtClean="0">
                <a:solidFill>
                  <a:schemeClr val="tx1"/>
                </a:solidFill>
                <a:latin typeface="Arial" pitchFamily="34" charset="0"/>
              </a:rPr>
              <a:pPr eaLnBrk="1" hangingPunct="1"/>
              <a:t>8</a:t>
            </a:fld>
            <a:endParaRPr lang="en-GB" altLang="en-US" sz="1400" b="0" smtClean="0">
              <a:solidFill>
                <a:schemeClr val="tx1"/>
              </a:solidFill>
              <a:latin typeface="Arial" pitchFamily="34" charset="0"/>
            </a:endParaRPr>
          </a:p>
        </p:txBody>
      </p:sp>
    </p:spTree>
    <p:extLst>
      <p:ext uri="{BB962C8B-B14F-4D97-AF65-F5344CB8AC3E}">
        <p14:creationId xmlns:p14="http://schemas.microsoft.com/office/powerpoint/2010/main" val="221209286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p:cNvSpPr>
            <a:spLocks noGrp="1"/>
          </p:cNvSpPr>
          <p:nvPr>
            <p:ph type="sldNum" sz="quarter" idx="10"/>
          </p:nvPr>
        </p:nvSpPr>
        <p:spPr/>
        <p:txBody>
          <a:bodyPr/>
          <a:lstStyle/>
          <a:p>
            <a:pPr>
              <a:defRPr/>
            </a:pPr>
            <a:fld id="{ABA67F99-E813-4BCE-AB54-59E347DD094D}" type="slidenum">
              <a:rPr lang="en-GB"/>
              <a:pPr>
                <a:defRPr/>
              </a:pPr>
              <a:t>9</a:t>
            </a:fld>
            <a:endParaRPr lang="en-GB" dirty="0"/>
          </a:p>
        </p:txBody>
      </p:sp>
      <p:sp>
        <p:nvSpPr>
          <p:cNvPr id="8195" name="Rectangle 2"/>
          <p:cNvSpPr>
            <a:spLocks noGrp="1" noChangeArrowheads="1"/>
          </p:cNvSpPr>
          <p:nvPr>
            <p:ph type="title"/>
          </p:nvPr>
        </p:nvSpPr>
        <p:spPr/>
        <p:txBody>
          <a:bodyPr/>
          <a:lstStyle/>
          <a:p>
            <a:pPr indent="0" algn="ctr" eaLnBrk="1" hangingPunct="1"/>
            <a:r>
              <a:rPr lang="en-GB" altLang="en-US" sz="2800" dirty="0" smtClean="0"/>
              <a:t>2002: Commission's Communication</a:t>
            </a:r>
          </a:p>
        </p:txBody>
      </p:sp>
      <p:sp>
        <p:nvSpPr>
          <p:cNvPr id="8196" name="Rectangle 3"/>
          <p:cNvSpPr>
            <a:spLocks noGrp="1" noChangeArrowheads="1"/>
          </p:cNvSpPr>
          <p:nvPr>
            <p:ph type="body" idx="1"/>
          </p:nvPr>
        </p:nvSpPr>
        <p:spPr>
          <a:xfrm>
            <a:off x="251520" y="2348880"/>
            <a:ext cx="8569325" cy="3673003"/>
          </a:xfrm>
        </p:spPr>
        <p:txBody>
          <a:bodyPr/>
          <a:lstStyle/>
          <a:p>
            <a:pPr>
              <a:lnSpc>
                <a:spcPts val="2900"/>
              </a:lnSpc>
              <a:buFont typeface="Wingdings" pitchFamily="2" charset="2"/>
              <a:buChar char="Ø"/>
            </a:pPr>
            <a:r>
              <a:rPr lang="en-GB" altLang="en-US" sz="1600" b="1" dirty="0" smtClean="0"/>
              <a:t>. </a:t>
            </a:r>
            <a:r>
              <a:rPr lang="en-GB" altLang="en-US" sz="1600" dirty="0" smtClean="0"/>
              <a:t>Ensure </a:t>
            </a:r>
            <a:r>
              <a:rPr lang="en-GB" altLang="en-US" sz="1600" b="1" dirty="0" smtClean="0"/>
              <a:t>supply to every human being</a:t>
            </a:r>
            <a:r>
              <a:rPr lang="en-GB" altLang="en-US" sz="1600" dirty="0" smtClean="0"/>
              <a:t> of sufficient drinking water of good quality and an adequate means of waste disposal</a:t>
            </a:r>
          </a:p>
          <a:p>
            <a:pPr>
              <a:lnSpc>
                <a:spcPts val="2900"/>
              </a:lnSpc>
              <a:buFont typeface="Wingdings" pitchFamily="2" charset="2"/>
              <a:buChar char="Ø"/>
            </a:pPr>
            <a:r>
              <a:rPr lang="en-GB" altLang="en-US" sz="1600" b="1" dirty="0" smtClean="0"/>
              <a:t>. </a:t>
            </a:r>
            <a:r>
              <a:rPr lang="en-GB" altLang="en-US" sz="1600" dirty="0" smtClean="0"/>
              <a:t>Sustainable and equitable </a:t>
            </a:r>
            <a:r>
              <a:rPr lang="en-GB" altLang="en-US" sz="1600" b="1" dirty="0" smtClean="0"/>
              <a:t>transboundary water resources management</a:t>
            </a:r>
            <a:r>
              <a:rPr lang="en-GB" altLang="en-US" sz="1600" dirty="0" smtClean="0"/>
              <a:t> taking into account all interests and integrating the competing needs of the various users</a:t>
            </a:r>
          </a:p>
          <a:p>
            <a:pPr>
              <a:lnSpc>
                <a:spcPts val="2900"/>
              </a:lnSpc>
              <a:buFont typeface="Wingdings" pitchFamily="2" charset="2"/>
              <a:buChar char="Ø"/>
            </a:pPr>
            <a:r>
              <a:rPr lang="en-GB" altLang="en-US" sz="1600" b="1" dirty="0" smtClean="0"/>
              <a:t>. Cross-</a:t>
            </a:r>
            <a:r>
              <a:rPr lang="en-GB" altLang="en-US" sz="1600" b="1" dirty="0" err="1" smtClean="0"/>
              <a:t>sectoral</a:t>
            </a:r>
            <a:r>
              <a:rPr lang="en-GB" altLang="en-US" sz="1600" b="1" dirty="0" smtClean="0"/>
              <a:t> coordination</a:t>
            </a:r>
            <a:r>
              <a:rPr lang="en-GB" altLang="en-US" sz="1600" dirty="0" smtClean="0"/>
              <a:t> to ensure fair and appropriate distribution of water between users of different kinds by mainstreaming water management principles into related policies: water for food security, environment, energy, industry</a:t>
            </a:r>
          </a:p>
        </p:txBody>
      </p:sp>
      <p:sp>
        <p:nvSpPr>
          <p:cNvPr id="8197" name="Line 4"/>
          <p:cNvSpPr>
            <a:spLocks noChangeShapeType="1"/>
          </p:cNvSpPr>
          <p:nvPr/>
        </p:nvSpPr>
        <p:spPr bwMode="auto">
          <a:xfrm>
            <a:off x="395288" y="1341438"/>
            <a:ext cx="7777162" cy="0"/>
          </a:xfrm>
          <a:prstGeom prst="line">
            <a:avLst/>
          </a:prstGeom>
          <a:noFill/>
          <a:ln w="57150" cmpd="thinThick">
            <a:solidFill>
              <a:srgbClr val="0033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en-IE"/>
          </a:p>
        </p:txBody>
      </p:sp>
    </p:spTree>
    <p:extLst>
      <p:ext uri="{BB962C8B-B14F-4D97-AF65-F5344CB8AC3E}">
        <p14:creationId xmlns:p14="http://schemas.microsoft.com/office/powerpoint/2010/main" val="2994680387"/>
      </p:ext>
    </p:extLst>
  </p:cSld>
  <p:clrMapOvr>
    <a:masterClrMapping/>
  </p:clrMapOvr>
  <p:timing>
    <p:tnLst>
      <p:par>
        <p:cTn id="1" dur="indefinite" restart="never" nodeType="tmRoot"/>
      </p:par>
    </p:tnLst>
  </p:timing>
</p:sld>
</file>

<file path=ppt/theme/theme1.xml><?xml version="1.0" encoding="utf-8"?>
<a:theme xmlns:a="http://schemas.openxmlformats.org/drawingml/2006/main" name="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altLang="en-US" sz="7600" b="1" i="0" u="none" strike="noStrike" cap="none" normalizeH="0" baseline="0" smtClean="0">
            <a:ln>
              <a:noFill/>
            </a:ln>
            <a:solidFill>
              <a:srgbClr val="FFD624"/>
            </a:solidFill>
            <a:effectLst/>
            <a:latin typeface="Verdana"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altLang="en-US" sz="7600" b="1" i="0" u="none" strike="noStrike" cap="none" normalizeH="0" baseline="0" smtClean="0">
            <a:ln>
              <a:noFill/>
            </a:ln>
            <a:solidFill>
              <a:srgbClr val="FFD62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72</TotalTime>
  <Words>2472</Words>
  <Application>Microsoft Office PowerPoint</Application>
  <PresentationFormat>On-screen Show (4:3)</PresentationFormat>
  <Paragraphs>302</Paragraphs>
  <Slides>34</Slides>
  <Notes>32</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34</vt:i4>
      </vt:variant>
    </vt:vector>
  </HeadingPairs>
  <TitlesOfParts>
    <vt:vector size="44" baseType="lpstr">
      <vt:lpstr>MS PGothic</vt:lpstr>
      <vt:lpstr>Arial</vt:lpstr>
      <vt:lpstr>Calibri</vt:lpstr>
      <vt:lpstr>Futura Std Book</vt:lpstr>
      <vt:lpstr>MetaCorr</vt:lpstr>
      <vt:lpstr>Times</vt:lpstr>
      <vt:lpstr>Times New Roman</vt:lpstr>
      <vt:lpstr>Verdana</vt:lpstr>
      <vt:lpstr>Wingdings</vt:lpstr>
      <vt:lpstr>Slide_Master</vt:lpstr>
      <vt:lpstr>for action </vt:lpstr>
      <vt:lpstr>Overview</vt:lpstr>
      <vt:lpstr>Water means food, health, energy…</vt:lpstr>
      <vt:lpstr>The world challenge</vt:lpstr>
      <vt:lpstr>PowerPoint Presentation</vt:lpstr>
      <vt:lpstr> Water policy framework and Initiatives</vt:lpstr>
      <vt:lpstr>The EU is part of the international aid framework Millennium Development Goals</vt:lpstr>
      <vt:lpstr>Water and Sanitation   MDG 7: Ensure Environmental Sustainability</vt:lpstr>
      <vt:lpstr>2002: Commission's Communication</vt:lpstr>
      <vt:lpstr>2004 - 2013: EU Water Cooperation </vt:lpstr>
      <vt:lpstr>2004 - 2013: EU Water Cooperation </vt:lpstr>
      <vt:lpstr>2004 - 2013: EU Water Cooperation</vt:lpstr>
      <vt:lpstr>PowerPoint Presentation</vt:lpstr>
      <vt:lpstr>PowerPoint Presentation</vt:lpstr>
      <vt:lpstr>   Water in EU blending mechanisms</vt:lpstr>
      <vt:lpstr>  The role of private sector</vt:lpstr>
      <vt:lpstr>Call for proposals and procurement notices…</vt:lpstr>
      <vt:lpstr>PowerPoint Presentation</vt:lpstr>
      <vt:lpstr>PowerPoint Presentation</vt:lpstr>
      <vt:lpstr>…Work continues…</vt:lpstr>
      <vt:lpstr> The new policy context:  Water as a cross-cutting element</vt:lpstr>
      <vt:lpstr>   The Agenda for Change (2011)</vt:lpstr>
      <vt:lpstr>Rio + 20 (2012) </vt:lpstr>
      <vt:lpstr>  Post 2015: A decent life for all by 2030</vt:lpstr>
      <vt:lpstr>  Water diplomacy policy recommendations</vt:lpstr>
      <vt:lpstr>PowerPoint Presentation</vt:lpstr>
      <vt:lpstr>  EU Framework for action 2014-2020</vt:lpstr>
      <vt:lpstr>   1. EU commitment in WASH</vt:lpstr>
      <vt:lpstr>  2. The water-energy-food security nexus</vt:lpstr>
      <vt:lpstr>The Nexus: facts and figures</vt:lpstr>
      <vt:lpstr>  3. Water diplomacy: the way forward</vt:lpstr>
      <vt:lpstr>The challenge of Public Private Partnerships in developing countries (PPPs).</vt:lpstr>
      <vt:lpstr>Water in the new MFF 2014-2020</vt:lpstr>
      <vt:lpstr>Thank you for your attention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Antoine</dc:creator>
  <cp:lastModifiedBy>Katya</cp:lastModifiedBy>
  <cp:revision>12</cp:revision>
  <dcterms:created xsi:type="dcterms:W3CDTF">2014-05-09T20:19:08Z</dcterms:created>
  <dcterms:modified xsi:type="dcterms:W3CDTF">2015-01-16T12:04:36Z</dcterms:modified>
</cp:coreProperties>
</file>